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4"/>
  </p:sldMasterIdLst>
  <p:notesMasterIdLst>
    <p:notesMasterId r:id="rId40"/>
  </p:notesMasterIdLst>
  <p:sldIdLst>
    <p:sldId id="256" r:id="rId5"/>
    <p:sldId id="1010" r:id="rId6"/>
    <p:sldId id="1009" r:id="rId7"/>
    <p:sldId id="257" r:id="rId8"/>
    <p:sldId id="258" r:id="rId9"/>
    <p:sldId id="260" r:id="rId10"/>
    <p:sldId id="259" r:id="rId11"/>
    <p:sldId id="262" r:id="rId12"/>
    <p:sldId id="297" r:id="rId13"/>
    <p:sldId id="268" r:id="rId14"/>
    <p:sldId id="306" r:id="rId15"/>
    <p:sldId id="274" r:id="rId16"/>
    <p:sldId id="275" r:id="rId17"/>
    <p:sldId id="1006" r:id="rId18"/>
    <p:sldId id="1007" r:id="rId19"/>
    <p:sldId id="977" r:id="rId20"/>
    <p:sldId id="263" r:id="rId21"/>
    <p:sldId id="267" r:id="rId22"/>
    <p:sldId id="305" r:id="rId23"/>
    <p:sldId id="269" r:id="rId24"/>
    <p:sldId id="270" r:id="rId25"/>
    <p:sldId id="272" r:id="rId26"/>
    <p:sldId id="273" r:id="rId27"/>
    <p:sldId id="307" r:id="rId28"/>
    <p:sldId id="279" r:id="rId29"/>
    <p:sldId id="280" r:id="rId30"/>
    <p:sldId id="283" r:id="rId31"/>
    <p:sldId id="284" r:id="rId32"/>
    <p:sldId id="285" r:id="rId33"/>
    <p:sldId id="286" r:id="rId34"/>
    <p:sldId id="287" r:id="rId35"/>
    <p:sldId id="288" r:id="rId36"/>
    <p:sldId id="345" r:id="rId37"/>
    <p:sldId id="290" r:id="rId38"/>
    <p:sldId id="292" r:id="rId39"/>
  </p:sldIdLst>
  <p:sldSz cx="12192000" cy="6858000"/>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AC6F09-D151-4550-B0A5-999EA8A34633}" v="2" dt="2026-06-25T16:45:36.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3" autoAdjust="0"/>
    <p:restoredTop sz="94660"/>
  </p:normalViewPr>
  <p:slideViewPr>
    <p:cSldViewPr snapToGrid="0">
      <p:cViewPr varScale="1">
        <p:scale>
          <a:sx n="105" d="100"/>
          <a:sy n="105" d="100"/>
        </p:scale>
        <p:origin x="720" y="96"/>
      </p:cViewPr>
      <p:guideLst/>
    </p:cSldViewPr>
  </p:slideViewPr>
  <p:notesTextViewPr>
    <p:cViewPr>
      <p:scale>
        <a:sx n="1" d="1"/>
        <a:sy n="1" d="1"/>
      </p:scale>
      <p:origin x="0" y="0"/>
    </p:cViewPr>
  </p:notesText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6688" y="0"/>
            <a:ext cx="3041650" cy="466725"/>
          </a:xfrm>
          <a:prstGeom prst="rect">
            <a:avLst/>
          </a:prstGeom>
        </p:spPr>
        <p:txBody>
          <a:bodyPr vert="horz" lIns="91440" tIns="45720" rIns="91440" bIns="45720" rtlCol="0"/>
          <a:lstStyle>
            <a:lvl1pPr algn="r">
              <a:defRPr sz="1200"/>
            </a:lvl1pPr>
          </a:lstStyle>
          <a:p>
            <a:fld id="{E597F658-DAAA-48CB-B0A5-9DEC9CC9B9CE}" type="datetimeFigureOut">
              <a:rPr lang="en-US" smtClean="0"/>
              <a:t>7/1/2026</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8338"/>
            <a:ext cx="5616575" cy="36639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200"/>
            <a:ext cx="304165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6688" y="8839200"/>
            <a:ext cx="3041650" cy="466725"/>
          </a:xfrm>
          <a:prstGeom prst="rect">
            <a:avLst/>
          </a:prstGeom>
        </p:spPr>
        <p:txBody>
          <a:bodyPr vert="horz" lIns="91440" tIns="45720" rIns="91440" bIns="45720" rtlCol="0" anchor="b"/>
          <a:lstStyle>
            <a:lvl1pPr algn="r">
              <a:defRPr sz="1200"/>
            </a:lvl1pPr>
          </a:lstStyle>
          <a:p>
            <a:fld id="{EC99C165-55FF-4F2E-875F-5C92B2975C89}" type="slidenum">
              <a:rPr lang="en-US" smtClean="0"/>
              <a:t>‹#›</a:t>
            </a:fld>
            <a:endParaRPr lang="en-US"/>
          </a:p>
        </p:txBody>
      </p:sp>
    </p:spTree>
    <p:extLst>
      <p:ext uri="{BB962C8B-B14F-4D97-AF65-F5344CB8AC3E}">
        <p14:creationId xmlns:p14="http://schemas.microsoft.com/office/powerpoint/2010/main" val="262527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1</a:t>
            </a:fld>
            <a:endParaRPr lang="en-US"/>
          </a:p>
        </p:txBody>
      </p:sp>
    </p:spTree>
    <p:extLst>
      <p:ext uri="{BB962C8B-B14F-4D97-AF65-F5344CB8AC3E}">
        <p14:creationId xmlns:p14="http://schemas.microsoft.com/office/powerpoint/2010/main" val="1725896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23</a:t>
            </a:fld>
            <a:endParaRPr lang="en-US"/>
          </a:p>
        </p:txBody>
      </p:sp>
    </p:spTree>
    <p:extLst>
      <p:ext uri="{BB962C8B-B14F-4D97-AF65-F5344CB8AC3E}">
        <p14:creationId xmlns:p14="http://schemas.microsoft.com/office/powerpoint/2010/main" val="2931654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CHARGE</a:t>
            </a:r>
          </a:p>
        </p:txBody>
      </p:sp>
      <p:sp>
        <p:nvSpPr>
          <p:cNvPr id="4" name="Slide Number Placeholder 3"/>
          <p:cNvSpPr>
            <a:spLocks noGrp="1"/>
          </p:cNvSpPr>
          <p:nvPr>
            <p:ph type="sldNum" sz="quarter" idx="5"/>
          </p:nvPr>
        </p:nvSpPr>
        <p:spPr/>
        <p:txBody>
          <a:bodyPr/>
          <a:lstStyle/>
          <a:p>
            <a:fld id="{EC99C165-55FF-4F2E-875F-5C92B2975C89}" type="slidenum">
              <a:rPr lang="en-US" smtClean="0"/>
              <a:t>25</a:t>
            </a:fld>
            <a:endParaRPr lang="en-US"/>
          </a:p>
        </p:txBody>
      </p:sp>
    </p:spTree>
    <p:extLst>
      <p:ext uri="{BB962C8B-B14F-4D97-AF65-F5344CB8AC3E}">
        <p14:creationId xmlns:p14="http://schemas.microsoft.com/office/powerpoint/2010/main" val="1651696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33</a:t>
            </a:fld>
            <a:endParaRPr lang="en-US" dirty="0"/>
          </a:p>
        </p:txBody>
      </p:sp>
    </p:spTree>
    <p:extLst>
      <p:ext uri="{BB962C8B-B14F-4D97-AF65-F5344CB8AC3E}">
        <p14:creationId xmlns:p14="http://schemas.microsoft.com/office/powerpoint/2010/main" val="1371516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35</a:t>
            </a:fld>
            <a:endParaRPr lang="en-US"/>
          </a:p>
        </p:txBody>
      </p:sp>
    </p:spTree>
    <p:extLst>
      <p:ext uri="{BB962C8B-B14F-4D97-AF65-F5344CB8AC3E}">
        <p14:creationId xmlns:p14="http://schemas.microsoft.com/office/powerpoint/2010/main" val="2573629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3</a:t>
            </a:fld>
            <a:endParaRPr lang="en-US" dirty="0"/>
          </a:p>
        </p:txBody>
      </p:sp>
    </p:spTree>
    <p:extLst>
      <p:ext uri="{BB962C8B-B14F-4D97-AF65-F5344CB8AC3E}">
        <p14:creationId xmlns:p14="http://schemas.microsoft.com/office/powerpoint/2010/main" val="2506913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We’ve all heard “this always happens” by being transparent with our data allows us to dispel these misconceptions.  In addition, collecting uniform data allows us to compare apples to apples instead of apples to oranges since most departments or states did not collect similar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Quote from Minnesota Justice Information Services “Our Superintendent’s take on the matter is that collecting the data allows us to drive the narrative rather than others with anecdotal information. In addition, he believes that it is better to be transparent so we can be proactive in identifying any potential issues or problems and take steps to make improvements. It also helps in showing the whole picture.” </a:t>
            </a:r>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4</a:t>
            </a:fld>
            <a:endParaRPr lang="en-US"/>
          </a:p>
        </p:txBody>
      </p:sp>
    </p:spTree>
    <p:extLst>
      <p:ext uri="{BB962C8B-B14F-4D97-AF65-F5344CB8AC3E}">
        <p14:creationId xmlns:p14="http://schemas.microsoft.com/office/powerpoint/2010/main" val="3835223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DPS Policies and Standards set guidelines</a:t>
            </a:r>
          </a:p>
        </p:txBody>
      </p:sp>
      <p:sp>
        <p:nvSpPr>
          <p:cNvPr id="4" name="Slide Number Placeholder 3"/>
          <p:cNvSpPr>
            <a:spLocks noGrp="1"/>
          </p:cNvSpPr>
          <p:nvPr>
            <p:ph type="sldNum" sz="quarter" idx="5"/>
          </p:nvPr>
        </p:nvSpPr>
        <p:spPr/>
        <p:txBody>
          <a:bodyPr/>
          <a:lstStyle/>
          <a:p>
            <a:fld id="{EC99C165-55FF-4F2E-875F-5C92B2975C89}" type="slidenum">
              <a:rPr lang="en-US" smtClean="0"/>
              <a:t>6</a:t>
            </a:fld>
            <a:endParaRPr lang="en-US"/>
          </a:p>
        </p:txBody>
      </p:sp>
    </p:spTree>
    <p:extLst>
      <p:ext uri="{BB962C8B-B14F-4D97-AF65-F5344CB8AC3E}">
        <p14:creationId xmlns:p14="http://schemas.microsoft.com/office/powerpoint/2010/main" val="487342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Federal not included </a:t>
            </a:r>
          </a:p>
        </p:txBody>
      </p:sp>
      <p:sp>
        <p:nvSpPr>
          <p:cNvPr id="4" name="Slide Number Placeholder 3"/>
          <p:cNvSpPr>
            <a:spLocks noGrp="1"/>
          </p:cNvSpPr>
          <p:nvPr>
            <p:ph type="sldNum" sz="quarter" idx="5"/>
          </p:nvPr>
        </p:nvSpPr>
        <p:spPr/>
        <p:txBody>
          <a:bodyPr/>
          <a:lstStyle/>
          <a:p>
            <a:fld id="{EC99C165-55FF-4F2E-875F-5C92B2975C89}" type="slidenum">
              <a:rPr lang="en-US" smtClean="0"/>
              <a:t>7</a:t>
            </a:fld>
            <a:endParaRPr lang="en-US"/>
          </a:p>
        </p:txBody>
      </p:sp>
    </p:spTree>
    <p:extLst>
      <p:ext uri="{BB962C8B-B14F-4D97-AF65-F5344CB8AC3E}">
        <p14:creationId xmlns:p14="http://schemas.microsoft.com/office/powerpoint/2010/main" val="1463697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FBI is only looking at use of force with a firearm</a:t>
            </a:r>
          </a:p>
        </p:txBody>
      </p:sp>
      <p:sp>
        <p:nvSpPr>
          <p:cNvPr id="4" name="Slide Number Placeholder 3"/>
          <p:cNvSpPr>
            <a:spLocks noGrp="1"/>
          </p:cNvSpPr>
          <p:nvPr>
            <p:ph type="sldNum" sz="quarter" idx="5"/>
          </p:nvPr>
        </p:nvSpPr>
        <p:spPr/>
        <p:txBody>
          <a:bodyPr/>
          <a:lstStyle/>
          <a:p>
            <a:fld id="{EC99C165-55FF-4F2E-875F-5C92B2975C89}" type="slidenum">
              <a:rPr lang="en-US" smtClean="0"/>
              <a:t>8</a:t>
            </a:fld>
            <a:endParaRPr lang="en-US"/>
          </a:p>
        </p:txBody>
      </p:sp>
    </p:spTree>
    <p:extLst>
      <p:ext uri="{BB962C8B-B14F-4D97-AF65-F5344CB8AC3E}">
        <p14:creationId xmlns:p14="http://schemas.microsoft.com/office/powerpoint/2010/main" val="1021000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99C165-55FF-4F2E-875F-5C92B2975C89}" type="slidenum">
              <a:rPr lang="en-US" smtClean="0"/>
              <a:t>10</a:t>
            </a:fld>
            <a:endParaRPr lang="en-US"/>
          </a:p>
        </p:txBody>
      </p:sp>
    </p:spTree>
    <p:extLst>
      <p:ext uri="{BB962C8B-B14F-4D97-AF65-F5344CB8AC3E}">
        <p14:creationId xmlns:p14="http://schemas.microsoft.com/office/powerpoint/2010/main" val="317469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learned: Focus on state statute.  The Title 18 definition is more broad.  </a:t>
            </a:r>
          </a:p>
        </p:txBody>
      </p:sp>
      <p:sp>
        <p:nvSpPr>
          <p:cNvPr id="4" name="Slide Number Placeholder 3"/>
          <p:cNvSpPr>
            <a:spLocks noGrp="1"/>
          </p:cNvSpPr>
          <p:nvPr>
            <p:ph type="sldNum" sz="quarter" idx="5"/>
          </p:nvPr>
        </p:nvSpPr>
        <p:spPr/>
        <p:txBody>
          <a:bodyPr/>
          <a:lstStyle/>
          <a:p>
            <a:fld id="{EC99C165-55FF-4F2E-875F-5C92B2975C89}" type="slidenum">
              <a:rPr lang="en-US" smtClean="0"/>
              <a:t>21</a:t>
            </a:fld>
            <a:endParaRPr lang="en-US"/>
          </a:p>
        </p:txBody>
      </p:sp>
    </p:spTree>
    <p:extLst>
      <p:ext uri="{BB962C8B-B14F-4D97-AF65-F5344CB8AC3E}">
        <p14:creationId xmlns:p14="http://schemas.microsoft.com/office/powerpoint/2010/main" val="3593215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serious bodily injury could result from use of asp or baton</a:t>
            </a:r>
          </a:p>
        </p:txBody>
      </p:sp>
      <p:sp>
        <p:nvSpPr>
          <p:cNvPr id="4" name="Slide Number Placeholder 3"/>
          <p:cNvSpPr>
            <a:spLocks noGrp="1"/>
          </p:cNvSpPr>
          <p:nvPr>
            <p:ph type="sldNum" sz="quarter" idx="5"/>
          </p:nvPr>
        </p:nvSpPr>
        <p:spPr/>
        <p:txBody>
          <a:bodyPr/>
          <a:lstStyle/>
          <a:p>
            <a:fld id="{EC99C165-55FF-4F2E-875F-5C92B2975C89}" type="slidenum">
              <a:rPr lang="en-US" smtClean="0"/>
              <a:t>22</a:t>
            </a:fld>
            <a:endParaRPr lang="en-US"/>
          </a:p>
        </p:txBody>
      </p:sp>
    </p:spTree>
    <p:extLst>
      <p:ext uri="{BB962C8B-B14F-4D97-AF65-F5344CB8AC3E}">
        <p14:creationId xmlns:p14="http://schemas.microsoft.com/office/powerpoint/2010/main" val="3081637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9100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636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1732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53484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9379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63008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92599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4122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0139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a:lvl1pPr>
          </a:lstStyle>
          <a:p>
            <a:r>
              <a:rPr lang="en-US" dirty="0"/>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7749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1229244" y="3602038"/>
            <a:ext cx="9733512" cy="1500187"/>
          </a:xfrm>
        </p:spPr>
        <p:txBody>
          <a:bodyPr>
            <a:normAutofit/>
          </a:bodyPr>
          <a:lstStyle>
            <a:lvl1pPr marL="0" indent="0" algn="ctr">
              <a:buNone/>
              <a:defRPr sz="36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1910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noAutofit/>
          </a:bodyPr>
          <a:lstStyle>
            <a:lvl1pPr>
              <a:defRPr sz="4800"/>
            </a:lvl1pPr>
          </a:lstStyle>
          <a:p>
            <a:r>
              <a:rPr lang="en-US" dirty="0"/>
              <a:t>Click to edit Master title style</a:t>
            </a:r>
          </a:p>
        </p:txBody>
      </p:sp>
      <p:sp>
        <p:nvSpPr>
          <p:cNvPr id="3" name="Content Placeholder 2"/>
          <p:cNvSpPr>
            <a:spLocks noGrp="1"/>
          </p:cNvSpPr>
          <p:nvPr>
            <p:ph sz="half" idx="1"/>
          </p:nvPr>
        </p:nvSpPr>
        <p:spPr>
          <a:xfrm>
            <a:off x="913795" y="2088319"/>
            <a:ext cx="5106004" cy="3702881"/>
          </a:xfrm>
        </p:spPr>
        <p:txBody>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3403" y="2088319"/>
            <a:ext cx="5094154" cy="3702881"/>
          </a:xfrm>
        </p:spPr>
        <p:txBody>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5586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no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909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a:lvl1pPr>
          </a:lstStyle>
          <a:p>
            <a:r>
              <a:rPr lang="en-US" dirty="0"/>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4013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5212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7798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6888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DB4C04BD-4A76-4952-BC44-751195E8C554}"/>
              </a:ext>
            </a:extLst>
          </p:cNvPr>
          <p:cNvPicPr>
            <a:picLocks noChangeAspect="1"/>
          </p:cNvPicPr>
          <p:nvPr userDrawn="1"/>
        </p:nvPicPr>
        <p:blipFill>
          <a:blip r:embed="rId19">
            <a:alphaModFix amt="15000"/>
          </a:blip>
          <a:stretch>
            <a:fillRect/>
          </a:stretch>
        </p:blipFill>
        <p:spPr>
          <a:xfrm>
            <a:off x="2773215" y="118065"/>
            <a:ext cx="6672866" cy="6703758"/>
          </a:xfrm>
          <a:prstGeom prst="rect">
            <a:avLst/>
          </a:prstGeom>
        </p:spPr>
      </p:pic>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7/1/2026</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8987743"/>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www.showmecrime.mo.gov/"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257F1-8BDB-458D-A551-2A3D000068DE}"/>
              </a:ext>
            </a:extLst>
          </p:cNvPr>
          <p:cNvSpPr>
            <a:spLocks noGrp="1"/>
          </p:cNvSpPr>
          <p:nvPr>
            <p:ph type="ctrTitle"/>
          </p:nvPr>
        </p:nvSpPr>
        <p:spPr/>
        <p:txBody>
          <a:bodyPr>
            <a:noAutofit/>
          </a:bodyPr>
          <a:lstStyle/>
          <a:p>
            <a:pPr algn="ctr"/>
            <a:r>
              <a:rPr lang="en-US" sz="7200" dirty="0"/>
              <a:t>Use of Force Data Collection</a:t>
            </a:r>
          </a:p>
        </p:txBody>
      </p:sp>
      <p:sp>
        <p:nvSpPr>
          <p:cNvPr id="3" name="Subtitle 2">
            <a:extLst>
              <a:ext uri="{FF2B5EF4-FFF2-40B4-BE49-F238E27FC236}">
                <a16:creationId xmlns:a16="http://schemas.microsoft.com/office/drawing/2014/main" id="{AD827E5F-A518-4EF1-BA81-593CACAAB2A7}"/>
              </a:ext>
            </a:extLst>
          </p:cNvPr>
          <p:cNvSpPr>
            <a:spLocks noGrp="1"/>
          </p:cNvSpPr>
          <p:nvPr>
            <p:ph type="subTitle" idx="1"/>
          </p:nvPr>
        </p:nvSpPr>
        <p:spPr/>
        <p:txBody>
          <a:bodyPr/>
          <a:lstStyle/>
          <a:p>
            <a:r>
              <a:rPr lang="en-US" dirty="0"/>
              <a:t>Presented by MSHP CJIS</a:t>
            </a:r>
          </a:p>
          <a:p>
            <a:r>
              <a:rPr lang="en-US" dirty="0"/>
              <a:t>Technical Training and Audit Section –</a:t>
            </a:r>
          </a:p>
          <a:p>
            <a:r>
              <a:rPr lang="en-US" dirty="0"/>
              <a:t>UCR &amp; CJ Audit Program</a:t>
            </a:r>
          </a:p>
        </p:txBody>
      </p:sp>
    </p:spTree>
    <p:extLst>
      <p:ext uri="{BB962C8B-B14F-4D97-AF65-F5344CB8AC3E}">
        <p14:creationId xmlns:p14="http://schemas.microsoft.com/office/powerpoint/2010/main" val="2039678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r>
              <a:rPr lang="en-US" sz="4000" dirty="0"/>
              <a:t>How will this data be used/reported? </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838200" y="1690688"/>
            <a:ext cx="10515600" cy="4486275"/>
          </a:xfrm>
        </p:spPr>
        <p:txBody>
          <a:bodyPr>
            <a:normAutofit/>
          </a:bodyPr>
          <a:lstStyle/>
          <a:p>
            <a:pPr algn="just">
              <a:buFont typeface="Wingdings" panose="05000000000000000000" pitchFamily="2" charset="2"/>
              <a:buChar char="Ø"/>
            </a:pPr>
            <a:endParaRPr lang="en-US" sz="2600" dirty="0"/>
          </a:p>
          <a:p>
            <a:pPr algn="just">
              <a:buFont typeface="Wingdings" panose="05000000000000000000" pitchFamily="2" charset="2"/>
              <a:buChar char="Ø"/>
            </a:pPr>
            <a:r>
              <a:rPr lang="en-US" sz="2600" dirty="0"/>
              <a:t> </a:t>
            </a:r>
            <a:r>
              <a:rPr lang="en-US" sz="2500" dirty="0"/>
              <a:t>DPS </a:t>
            </a:r>
            <a:r>
              <a:rPr lang="en-US" sz="2500" b="0" i="0" dirty="0">
                <a:solidFill>
                  <a:srgbClr val="FFFFFF"/>
                </a:solidFill>
                <a:effectLst/>
                <a:latin typeface="Francois One"/>
              </a:rPr>
              <a:t>annual report </a:t>
            </a:r>
          </a:p>
          <a:p>
            <a:pPr algn="just">
              <a:buFont typeface="Wingdings" panose="05000000000000000000" pitchFamily="2" charset="2"/>
              <a:buChar char="Ø"/>
            </a:pPr>
            <a:r>
              <a:rPr lang="en-US" sz="2800" dirty="0"/>
              <a:t> FBI CDE</a:t>
            </a:r>
            <a:endParaRPr lang="en-US" sz="2500" b="0" i="0" dirty="0">
              <a:solidFill>
                <a:srgbClr val="FFFFFF"/>
              </a:solidFill>
              <a:effectLst/>
              <a:latin typeface="Francois One"/>
            </a:endParaRPr>
          </a:p>
          <a:p>
            <a:pPr algn="just">
              <a:buFont typeface="Wingdings" panose="05000000000000000000" pitchFamily="2" charset="2"/>
              <a:buChar char="Ø"/>
            </a:pPr>
            <a:r>
              <a:rPr lang="en-US" sz="2500" dirty="0">
                <a:solidFill>
                  <a:srgbClr val="FFFFFF"/>
                </a:solidFill>
                <a:effectLst/>
                <a:latin typeface="Francois One"/>
              </a:rPr>
              <a:t> Coming soon: T</a:t>
            </a:r>
            <a:r>
              <a:rPr lang="en-US" sz="2500" dirty="0"/>
              <a:t>ops theme on showmecrime.mo.gov</a:t>
            </a:r>
          </a:p>
          <a:p>
            <a:pPr lvl="1" algn="just"/>
            <a:endParaRPr lang="en-US" sz="2600" dirty="0"/>
          </a:p>
          <a:p>
            <a:pPr algn="just"/>
            <a:endParaRPr lang="en-US" sz="2400" b="1" dirty="0">
              <a:solidFill>
                <a:schemeClr val="tx1"/>
              </a:solidFill>
            </a:endParaRPr>
          </a:p>
        </p:txBody>
      </p:sp>
    </p:spTree>
    <p:extLst>
      <p:ext uri="{BB962C8B-B14F-4D97-AF65-F5344CB8AC3E}">
        <p14:creationId xmlns:p14="http://schemas.microsoft.com/office/powerpoint/2010/main" val="3064087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5C9150-EB49-4DEC-981F-AE931D26F9D3}"/>
              </a:ext>
            </a:extLst>
          </p:cNvPr>
          <p:cNvSpPr>
            <a:spLocks noGrp="1"/>
          </p:cNvSpPr>
          <p:nvPr>
            <p:ph type="title"/>
          </p:nvPr>
        </p:nvSpPr>
        <p:spPr/>
        <p:txBody>
          <a:bodyPr/>
          <a:lstStyle/>
          <a:p>
            <a:r>
              <a:rPr lang="en-US" dirty="0"/>
              <a:t>Registration process</a:t>
            </a:r>
          </a:p>
        </p:txBody>
      </p:sp>
    </p:spTree>
    <p:extLst>
      <p:ext uri="{BB962C8B-B14F-4D97-AF65-F5344CB8AC3E}">
        <p14:creationId xmlns:p14="http://schemas.microsoft.com/office/powerpoint/2010/main" val="561361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How to Get Access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1115735" y="2096064"/>
            <a:ext cx="10151821" cy="4287958"/>
          </a:xfrm>
        </p:spPr>
        <p:txBody>
          <a:bodyPr>
            <a:normAutofit fontScale="77500" lnSpcReduction="20000"/>
          </a:bodyPr>
          <a:lstStyle/>
          <a:p>
            <a:pPr>
              <a:buFont typeface="Wingdings" panose="05000000000000000000" pitchFamily="2" charset="2"/>
              <a:buChar char="Ø"/>
            </a:pPr>
            <a:r>
              <a:rPr lang="en-US" sz="3400" dirty="0">
                <a:solidFill>
                  <a:schemeClr val="tx1"/>
                </a:solidFill>
              </a:rPr>
              <a:t>Who will submit for your agency?</a:t>
            </a:r>
          </a:p>
          <a:p>
            <a:pPr marL="571500" indent="-571500">
              <a:buFont typeface="Wingdings" panose="05000000000000000000" pitchFamily="2" charset="2"/>
              <a:buChar char="Ø"/>
            </a:pPr>
            <a:endParaRPr lang="en-US" sz="3400" dirty="0">
              <a:solidFill>
                <a:schemeClr val="tx1"/>
              </a:solidFill>
            </a:endParaRPr>
          </a:p>
          <a:p>
            <a:pPr>
              <a:buFont typeface="Wingdings" panose="05000000000000000000" pitchFamily="2" charset="2"/>
              <a:buChar char="Ø"/>
            </a:pPr>
            <a:r>
              <a:rPr lang="en-US" sz="3400" dirty="0"/>
              <a:t>Agency UoF Point of Contact (POC)</a:t>
            </a:r>
            <a:endParaRPr lang="en-US" sz="3400" dirty="0">
              <a:solidFill>
                <a:schemeClr val="tx1"/>
              </a:solidFill>
            </a:endParaRPr>
          </a:p>
          <a:p>
            <a:pPr lvl="2" algn="l">
              <a:buFont typeface="Wingdings" panose="05000000000000000000" pitchFamily="2" charset="2"/>
              <a:buChar char="§"/>
            </a:pPr>
            <a:r>
              <a:rPr lang="en-US" sz="3400" dirty="0">
                <a:solidFill>
                  <a:schemeClr val="tx1"/>
                </a:solidFill>
              </a:rPr>
              <a:t>Agency will choose someone at the agency to submit </a:t>
            </a:r>
            <a:r>
              <a:rPr lang="en-US" sz="3400" dirty="0" err="1">
                <a:solidFill>
                  <a:schemeClr val="tx1"/>
                </a:solidFill>
              </a:rPr>
              <a:t>UoF</a:t>
            </a:r>
            <a:endParaRPr lang="en-US" sz="3400" dirty="0">
              <a:solidFill>
                <a:schemeClr val="tx1"/>
              </a:solidFill>
            </a:endParaRPr>
          </a:p>
          <a:p>
            <a:pPr lvl="2" algn="l">
              <a:buFont typeface="Wingdings" panose="05000000000000000000" pitchFamily="2" charset="2"/>
              <a:buChar char="§"/>
            </a:pPr>
            <a:r>
              <a:rPr lang="en-US" sz="3400" dirty="0">
                <a:solidFill>
                  <a:schemeClr val="tx1"/>
                </a:solidFill>
              </a:rPr>
              <a:t>Can be the MIBRS POC or someone different</a:t>
            </a:r>
          </a:p>
          <a:p>
            <a:pPr lvl="2" algn="l">
              <a:buFont typeface="Wingdings" panose="05000000000000000000" pitchFamily="2" charset="2"/>
              <a:buChar char="§"/>
            </a:pPr>
            <a:r>
              <a:rPr lang="en-US" sz="3400" dirty="0"/>
              <a:t>This person will need to register for a </a:t>
            </a:r>
            <a:r>
              <a:rPr lang="en-US" sz="3400" dirty="0" err="1"/>
              <a:t>UoF</a:t>
            </a:r>
            <a:r>
              <a:rPr lang="en-US" sz="3400" dirty="0"/>
              <a:t> access</a:t>
            </a:r>
          </a:p>
          <a:p>
            <a:pPr lvl="2" algn="l">
              <a:buFont typeface="Wingdings" panose="05000000000000000000" pitchFamily="2" charset="2"/>
              <a:buChar char="§"/>
            </a:pPr>
            <a:endParaRPr lang="en-US" sz="3400" dirty="0">
              <a:solidFill>
                <a:schemeClr val="tx1"/>
              </a:solidFill>
            </a:endParaRPr>
          </a:p>
          <a:p>
            <a:pPr>
              <a:buFont typeface="Wingdings" panose="05000000000000000000" pitchFamily="2" charset="2"/>
              <a:buChar char="Ø"/>
            </a:pPr>
            <a:r>
              <a:rPr lang="en-US" sz="3400" dirty="0"/>
              <a:t>Utilize UCR User Access Request Form</a:t>
            </a:r>
            <a:endParaRPr lang="en-US" sz="3400" dirty="0">
              <a:solidFill>
                <a:schemeClr val="tx1"/>
              </a:solidFill>
            </a:endParaRPr>
          </a:p>
          <a:p>
            <a:pPr marL="1028700" lvl="1" indent="-571500" algn="l">
              <a:buFont typeface="Wingdings" panose="05000000000000000000" pitchFamily="2" charset="2"/>
              <a:buChar char="Ø"/>
            </a:pPr>
            <a:endParaRPr lang="en-US" sz="3000" dirty="0">
              <a:solidFill>
                <a:schemeClr val="tx1"/>
              </a:solidFill>
            </a:endParaRPr>
          </a:p>
          <a:p>
            <a:pPr marL="1028700" lvl="1" indent="-571500" algn="l">
              <a:buFont typeface="Wingdings" panose="05000000000000000000" pitchFamily="2" charset="2"/>
              <a:buChar char="Ø"/>
            </a:pPr>
            <a:endParaRPr lang="en-US" sz="1800" b="1" dirty="0"/>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252849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 Registration</a:t>
            </a:r>
          </a:p>
        </p:txBody>
      </p:sp>
      <p:sp>
        <p:nvSpPr>
          <p:cNvPr id="3" name="Subtitle 2">
            <a:extLst>
              <a:ext uri="{FF2B5EF4-FFF2-40B4-BE49-F238E27FC236}">
                <a16:creationId xmlns:a16="http://schemas.microsoft.com/office/drawing/2014/main" id="{7106D1ED-7B54-4F6A-8B20-DCA1EF48F1AF}"/>
              </a:ext>
            </a:extLst>
          </p:cNvPr>
          <p:cNvSpPr>
            <a:spLocks noGrp="1"/>
          </p:cNvSpPr>
          <p:nvPr>
            <p:ph sz="half" idx="1"/>
          </p:nvPr>
        </p:nvSpPr>
        <p:spPr>
          <a:xfrm>
            <a:off x="838200" y="1825625"/>
            <a:ext cx="2547258" cy="4351338"/>
          </a:xfrm>
        </p:spPr>
        <p:txBody>
          <a:bodyPr>
            <a:normAutofit/>
          </a:bodyPr>
          <a:lstStyle/>
          <a:p>
            <a:pPr>
              <a:buFont typeface="Wingdings" panose="05000000000000000000" pitchFamily="2" charset="2"/>
              <a:buChar char="Ø"/>
            </a:pPr>
            <a:r>
              <a:rPr lang="en-US" sz="2400" dirty="0">
                <a:solidFill>
                  <a:schemeClr val="tx1"/>
                </a:solidFill>
              </a:rPr>
              <a:t>Registration can be</a:t>
            </a:r>
            <a:r>
              <a:rPr lang="en-US" sz="2400" dirty="0"/>
              <a:t> a</a:t>
            </a:r>
            <a:r>
              <a:rPr lang="en-US" sz="2400" dirty="0">
                <a:solidFill>
                  <a:schemeClr val="tx1"/>
                </a:solidFill>
              </a:rPr>
              <a:t>ccessed through the MSHP’s Show Me Crime </a:t>
            </a:r>
            <a:r>
              <a:rPr lang="en-US" sz="2400" dirty="0"/>
              <a:t>web </a:t>
            </a:r>
            <a:r>
              <a:rPr lang="en-US" sz="2400" dirty="0">
                <a:solidFill>
                  <a:schemeClr val="tx1"/>
                </a:solidFill>
              </a:rPr>
              <a:t>page </a:t>
            </a:r>
          </a:p>
          <a:p>
            <a:pPr lvl="1"/>
            <a:r>
              <a:rPr lang="en-US" sz="2000" dirty="0">
                <a:solidFill>
                  <a:schemeClr val="tx1"/>
                </a:solidFill>
              </a:rPr>
              <a:t>MIBRS dashboard page</a:t>
            </a:r>
          </a:p>
          <a:p>
            <a:pPr lvl="1" algn="l"/>
            <a:endParaRPr lang="en-US" sz="3000" dirty="0">
              <a:solidFill>
                <a:schemeClr val="tx1"/>
              </a:solidFill>
            </a:endParaRPr>
          </a:p>
          <a:p>
            <a:pPr marL="1028700" lvl="1" indent="-571500" algn="l">
              <a:buFont typeface="Wingdings" panose="05000000000000000000" pitchFamily="2" charset="2"/>
              <a:buChar char="Ø"/>
            </a:pPr>
            <a:endParaRPr lang="en-US" sz="1800" b="1" dirty="0"/>
          </a:p>
          <a:p>
            <a:pPr marL="1028700" lvl="1" indent="-571500" algn="l">
              <a:buFont typeface="Wingdings" panose="05000000000000000000" pitchFamily="2" charset="2"/>
              <a:buChar char="Ø"/>
            </a:pPr>
            <a:endParaRPr lang="en-US" sz="3000" dirty="0">
              <a:solidFill>
                <a:schemeClr val="tx1"/>
              </a:solidFill>
            </a:endParaRPr>
          </a:p>
        </p:txBody>
      </p:sp>
      <p:pic>
        <p:nvPicPr>
          <p:cNvPr id="8" name="Content Placeholder 7">
            <a:extLst>
              <a:ext uri="{FF2B5EF4-FFF2-40B4-BE49-F238E27FC236}">
                <a16:creationId xmlns:a16="http://schemas.microsoft.com/office/drawing/2014/main" id="{F8A17D67-EB51-4389-86B0-6B8F9D9B3D9D}"/>
              </a:ext>
            </a:extLst>
          </p:cNvPr>
          <p:cNvPicPr>
            <a:picLocks noGrp="1" noChangeAspect="1"/>
          </p:cNvPicPr>
          <p:nvPr>
            <p:ph sz="half" idx="2"/>
          </p:nvPr>
        </p:nvPicPr>
        <p:blipFill>
          <a:blip r:embed="rId2"/>
          <a:stretch>
            <a:fillRect/>
          </a:stretch>
        </p:blipFill>
        <p:spPr>
          <a:xfrm>
            <a:off x="4408714" y="1690689"/>
            <a:ext cx="7114830" cy="4655682"/>
          </a:xfrm>
          <a:prstGeom prst="rect">
            <a:avLst/>
          </a:prstGeom>
        </p:spPr>
      </p:pic>
      <p:sp>
        <p:nvSpPr>
          <p:cNvPr id="6" name="Oval 5">
            <a:extLst>
              <a:ext uri="{FF2B5EF4-FFF2-40B4-BE49-F238E27FC236}">
                <a16:creationId xmlns:a16="http://schemas.microsoft.com/office/drawing/2014/main" id="{1E24F165-4CF3-4340-A19E-EB547F9F1B88}"/>
              </a:ext>
            </a:extLst>
          </p:cNvPr>
          <p:cNvSpPr/>
          <p:nvPr/>
        </p:nvSpPr>
        <p:spPr>
          <a:xfrm>
            <a:off x="4408714" y="2902133"/>
            <a:ext cx="960120" cy="36576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Arrow: Left 6">
            <a:extLst>
              <a:ext uri="{FF2B5EF4-FFF2-40B4-BE49-F238E27FC236}">
                <a16:creationId xmlns:a16="http://schemas.microsoft.com/office/drawing/2014/main" id="{01CD8551-70A2-485C-9EFF-0202F35184DC}"/>
              </a:ext>
            </a:extLst>
          </p:cNvPr>
          <p:cNvSpPr/>
          <p:nvPr/>
        </p:nvSpPr>
        <p:spPr>
          <a:xfrm rot="2186198">
            <a:off x="5219184" y="3286831"/>
            <a:ext cx="1100328" cy="606552"/>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7734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B89722-391D-F346-75A4-3AD1AB1F6EC5}"/>
              </a:ext>
            </a:extLst>
          </p:cNvPr>
          <p:cNvPicPr>
            <a:picLocks noChangeAspect="1"/>
          </p:cNvPicPr>
          <p:nvPr/>
        </p:nvPicPr>
        <p:blipFill>
          <a:blip r:embed="rId2"/>
          <a:stretch>
            <a:fillRect/>
          </a:stretch>
        </p:blipFill>
        <p:spPr>
          <a:xfrm>
            <a:off x="1647093" y="108494"/>
            <a:ext cx="8614719" cy="6698812"/>
          </a:xfrm>
          <a:prstGeom prst="rect">
            <a:avLst/>
          </a:prstGeom>
        </p:spPr>
      </p:pic>
      <p:sp>
        <p:nvSpPr>
          <p:cNvPr id="3" name="Rectangle 2">
            <a:extLst>
              <a:ext uri="{FF2B5EF4-FFF2-40B4-BE49-F238E27FC236}">
                <a16:creationId xmlns:a16="http://schemas.microsoft.com/office/drawing/2014/main" id="{263F262A-294C-C3C0-E23F-D18C2063C1E4}"/>
              </a:ext>
            </a:extLst>
          </p:cNvPr>
          <p:cNvSpPr/>
          <p:nvPr/>
        </p:nvSpPr>
        <p:spPr>
          <a:xfrm>
            <a:off x="1723103" y="3883655"/>
            <a:ext cx="5399314" cy="1094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Left 5">
            <a:extLst>
              <a:ext uri="{FF2B5EF4-FFF2-40B4-BE49-F238E27FC236}">
                <a16:creationId xmlns:a16="http://schemas.microsoft.com/office/drawing/2014/main" id="{C983458D-A51A-C510-6495-4A6BD55C4F38}"/>
              </a:ext>
            </a:extLst>
          </p:cNvPr>
          <p:cNvSpPr/>
          <p:nvPr/>
        </p:nvSpPr>
        <p:spPr>
          <a:xfrm rot="577624">
            <a:off x="6647526" y="4424679"/>
            <a:ext cx="1813560" cy="57912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1324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Down 7">
            <a:extLst>
              <a:ext uri="{FF2B5EF4-FFF2-40B4-BE49-F238E27FC236}">
                <a16:creationId xmlns:a16="http://schemas.microsoft.com/office/drawing/2014/main" id="{7BF2B51E-D40E-FC3E-8B8C-10D577D13896}"/>
              </a:ext>
            </a:extLst>
          </p:cNvPr>
          <p:cNvSpPr/>
          <p:nvPr/>
        </p:nvSpPr>
        <p:spPr>
          <a:xfrm rot="2825443">
            <a:off x="648985" y="4086011"/>
            <a:ext cx="688368" cy="873303"/>
          </a:xfrm>
          <a:prstGeom prst="downArrow">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04884AEF-0B8D-A599-C5B5-7B779FB2D68E}"/>
              </a:ext>
            </a:extLst>
          </p:cNvPr>
          <p:cNvSpPr/>
          <p:nvPr/>
        </p:nvSpPr>
        <p:spPr>
          <a:xfrm rot="13257636">
            <a:off x="10942610" y="1941387"/>
            <a:ext cx="688368" cy="873303"/>
          </a:xfrm>
          <a:prstGeom prst="downArrow">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5B90DBDF-88BE-AE01-98D1-31473057DDA7}"/>
              </a:ext>
            </a:extLst>
          </p:cNvPr>
          <p:cNvSpPr/>
          <p:nvPr/>
        </p:nvSpPr>
        <p:spPr>
          <a:xfrm rot="8235672">
            <a:off x="283709" y="2119367"/>
            <a:ext cx="688368" cy="873303"/>
          </a:xfrm>
          <a:prstGeom prst="downArrow">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FC312AC-D506-4AD2-6C3F-5D9E21DE6BFB}"/>
              </a:ext>
            </a:extLst>
          </p:cNvPr>
          <p:cNvSpPr txBox="1"/>
          <p:nvPr/>
        </p:nvSpPr>
        <p:spPr>
          <a:xfrm>
            <a:off x="1098348" y="2399094"/>
            <a:ext cx="2628587" cy="646331"/>
          </a:xfrm>
          <a:prstGeom prst="rect">
            <a:avLst/>
          </a:prstGeom>
          <a:noFill/>
        </p:spPr>
        <p:txBody>
          <a:bodyPr wrap="square" rtlCol="0">
            <a:spAutoFit/>
          </a:bodyPr>
          <a:lstStyle/>
          <a:p>
            <a:r>
              <a:rPr lang="en-US" dirty="0"/>
              <a:t>The first section is for</a:t>
            </a:r>
          </a:p>
          <a:p>
            <a:r>
              <a:rPr lang="en-US" dirty="0"/>
              <a:t>The agency information </a:t>
            </a:r>
          </a:p>
        </p:txBody>
      </p:sp>
      <p:sp>
        <p:nvSpPr>
          <p:cNvPr id="12" name="TextBox 11">
            <a:extLst>
              <a:ext uri="{FF2B5EF4-FFF2-40B4-BE49-F238E27FC236}">
                <a16:creationId xmlns:a16="http://schemas.microsoft.com/office/drawing/2014/main" id="{474129AD-3E6D-6339-CC08-92DB37458A6E}"/>
              </a:ext>
            </a:extLst>
          </p:cNvPr>
          <p:cNvSpPr txBox="1"/>
          <p:nvPr/>
        </p:nvSpPr>
        <p:spPr>
          <a:xfrm>
            <a:off x="8465067" y="2342166"/>
            <a:ext cx="2432784" cy="646331"/>
          </a:xfrm>
          <a:prstGeom prst="rect">
            <a:avLst/>
          </a:prstGeom>
          <a:noFill/>
        </p:spPr>
        <p:txBody>
          <a:bodyPr wrap="square" rtlCol="0">
            <a:spAutoFit/>
          </a:bodyPr>
          <a:lstStyle/>
          <a:p>
            <a:r>
              <a:rPr lang="en-US" dirty="0"/>
              <a:t>The second section is the user information</a:t>
            </a:r>
          </a:p>
        </p:txBody>
      </p:sp>
      <p:sp>
        <p:nvSpPr>
          <p:cNvPr id="13" name="TextBox 12">
            <a:extLst>
              <a:ext uri="{FF2B5EF4-FFF2-40B4-BE49-F238E27FC236}">
                <a16:creationId xmlns:a16="http://schemas.microsoft.com/office/drawing/2014/main" id="{8329288D-CEDA-5AA7-5854-73CC6FC32F9C}"/>
              </a:ext>
            </a:extLst>
          </p:cNvPr>
          <p:cNvSpPr txBox="1"/>
          <p:nvPr/>
        </p:nvSpPr>
        <p:spPr>
          <a:xfrm>
            <a:off x="1547321" y="4069173"/>
            <a:ext cx="4042232" cy="646331"/>
          </a:xfrm>
          <a:prstGeom prst="rect">
            <a:avLst/>
          </a:prstGeom>
          <a:noFill/>
        </p:spPr>
        <p:txBody>
          <a:bodyPr wrap="square" rtlCol="0">
            <a:spAutoFit/>
          </a:bodyPr>
          <a:lstStyle/>
          <a:p>
            <a:r>
              <a:rPr lang="en-US" dirty="0"/>
              <a:t>Be sure to check which access is needed, this can be both</a:t>
            </a:r>
          </a:p>
        </p:txBody>
      </p:sp>
      <p:pic>
        <p:nvPicPr>
          <p:cNvPr id="15" name="Graphic 14" descr="Warning with solid fill">
            <a:extLst>
              <a:ext uri="{FF2B5EF4-FFF2-40B4-BE49-F238E27FC236}">
                <a16:creationId xmlns:a16="http://schemas.microsoft.com/office/drawing/2014/main" id="{C514E491-88B8-8EDD-40F8-B3C1EAD34F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768" y="5913120"/>
            <a:ext cx="914400" cy="914400"/>
          </a:xfrm>
          <a:prstGeom prst="rect">
            <a:avLst/>
          </a:prstGeom>
        </p:spPr>
      </p:pic>
      <p:sp>
        <p:nvSpPr>
          <p:cNvPr id="16" name="TextBox 15">
            <a:extLst>
              <a:ext uri="{FF2B5EF4-FFF2-40B4-BE49-F238E27FC236}">
                <a16:creationId xmlns:a16="http://schemas.microsoft.com/office/drawing/2014/main" id="{219AD9CA-DEF7-DA23-1152-A06F017D0098}"/>
              </a:ext>
            </a:extLst>
          </p:cNvPr>
          <p:cNvSpPr txBox="1"/>
          <p:nvPr/>
        </p:nvSpPr>
        <p:spPr>
          <a:xfrm>
            <a:off x="993168" y="5913432"/>
            <a:ext cx="4273776" cy="877163"/>
          </a:xfrm>
          <a:prstGeom prst="rect">
            <a:avLst/>
          </a:prstGeom>
          <a:solidFill>
            <a:schemeClr val="accent6"/>
          </a:solidFill>
        </p:spPr>
        <p:txBody>
          <a:bodyPr wrap="square" rtlCol="0">
            <a:spAutoFit/>
          </a:bodyPr>
          <a:lstStyle/>
          <a:p>
            <a:r>
              <a:rPr lang="en-US" sz="1700" dirty="0">
                <a:solidFill>
                  <a:schemeClr val="bg1"/>
                </a:solidFill>
              </a:rPr>
              <a:t>If any part of the form is filled out incorrectly, it will delay the process.</a:t>
            </a:r>
          </a:p>
          <a:p>
            <a:r>
              <a:rPr lang="en-US" sz="1700" dirty="0">
                <a:solidFill>
                  <a:schemeClr val="bg1"/>
                </a:solidFill>
              </a:rPr>
              <a:t>i.e. current TAA signature, no box checked</a:t>
            </a:r>
          </a:p>
        </p:txBody>
      </p:sp>
      <p:pic>
        <p:nvPicPr>
          <p:cNvPr id="4" name="Picture 3">
            <a:extLst>
              <a:ext uri="{FF2B5EF4-FFF2-40B4-BE49-F238E27FC236}">
                <a16:creationId xmlns:a16="http://schemas.microsoft.com/office/drawing/2014/main" id="{E22B058F-EB6B-444B-89D8-D7C9B713BD0E}"/>
              </a:ext>
            </a:extLst>
          </p:cNvPr>
          <p:cNvPicPr>
            <a:picLocks noChangeAspect="1"/>
          </p:cNvPicPr>
          <p:nvPr/>
        </p:nvPicPr>
        <p:blipFill>
          <a:blip r:embed="rId3"/>
          <a:stretch>
            <a:fillRect/>
          </a:stretch>
        </p:blipFill>
        <p:spPr>
          <a:xfrm>
            <a:off x="304799" y="333640"/>
            <a:ext cx="5972055" cy="1828800"/>
          </a:xfrm>
          <a:prstGeom prst="rect">
            <a:avLst/>
          </a:prstGeom>
        </p:spPr>
      </p:pic>
      <p:pic>
        <p:nvPicPr>
          <p:cNvPr id="14" name="Picture 13">
            <a:extLst>
              <a:ext uri="{FF2B5EF4-FFF2-40B4-BE49-F238E27FC236}">
                <a16:creationId xmlns:a16="http://schemas.microsoft.com/office/drawing/2014/main" id="{BD5F33AF-44B3-C1AA-98CD-B38AC16FC32C}"/>
              </a:ext>
            </a:extLst>
          </p:cNvPr>
          <p:cNvPicPr>
            <a:picLocks noChangeAspect="1"/>
          </p:cNvPicPr>
          <p:nvPr/>
        </p:nvPicPr>
        <p:blipFill>
          <a:blip r:embed="rId4"/>
          <a:stretch>
            <a:fillRect/>
          </a:stretch>
        </p:blipFill>
        <p:spPr>
          <a:xfrm>
            <a:off x="6639250" y="416588"/>
            <a:ext cx="5247951" cy="1538772"/>
          </a:xfrm>
          <a:prstGeom prst="rect">
            <a:avLst/>
          </a:prstGeom>
        </p:spPr>
      </p:pic>
      <p:pic>
        <p:nvPicPr>
          <p:cNvPr id="18" name="Picture 17">
            <a:extLst>
              <a:ext uri="{FF2B5EF4-FFF2-40B4-BE49-F238E27FC236}">
                <a16:creationId xmlns:a16="http://schemas.microsoft.com/office/drawing/2014/main" id="{4177BBB4-72FA-54B2-EB03-4247AD8ACEF1}"/>
              </a:ext>
            </a:extLst>
          </p:cNvPr>
          <p:cNvPicPr>
            <a:picLocks noChangeAspect="1"/>
          </p:cNvPicPr>
          <p:nvPr/>
        </p:nvPicPr>
        <p:blipFill>
          <a:blip r:embed="rId5"/>
          <a:stretch>
            <a:fillRect/>
          </a:stretch>
        </p:blipFill>
        <p:spPr>
          <a:xfrm>
            <a:off x="304799" y="4856266"/>
            <a:ext cx="4847969" cy="877163"/>
          </a:xfrm>
          <a:prstGeom prst="rect">
            <a:avLst/>
          </a:prstGeom>
        </p:spPr>
      </p:pic>
      <p:pic>
        <p:nvPicPr>
          <p:cNvPr id="20" name="Picture 19">
            <a:extLst>
              <a:ext uri="{FF2B5EF4-FFF2-40B4-BE49-F238E27FC236}">
                <a16:creationId xmlns:a16="http://schemas.microsoft.com/office/drawing/2014/main" id="{45B53671-7C2E-0059-20FB-D2C0B78376D3}"/>
              </a:ext>
            </a:extLst>
          </p:cNvPr>
          <p:cNvPicPr>
            <a:picLocks noChangeAspect="1"/>
          </p:cNvPicPr>
          <p:nvPr/>
        </p:nvPicPr>
        <p:blipFill>
          <a:blip r:embed="rId6"/>
          <a:stretch>
            <a:fillRect/>
          </a:stretch>
        </p:blipFill>
        <p:spPr>
          <a:xfrm>
            <a:off x="5589553" y="4626504"/>
            <a:ext cx="6339457" cy="2086606"/>
          </a:xfrm>
          <a:prstGeom prst="rect">
            <a:avLst/>
          </a:prstGeom>
        </p:spPr>
      </p:pic>
      <p:sp>
        <p:nvSpPr>
          <p:cNvPr id="21" name="Arrow: Down 20">
            <a:extLst>
              <a:ext uri="{FF2B5EF4-FFF2-40B4-BE49-F238E27FC236}">
                <a16:creationId xmlns:a16="http://schemas.microsoft.com/office/drawing/2014/main" id="{05D8D41D-4F28-C36A-C565-F6D46E5E0C2E}"/>
              </a:ext>
            </a:extLst>
          </p:cNvPr>
          <p:cNvSpPr/>
          <p:nvPr/>
        </p:nvSpPr>
        <p:spPr>
          <a:xfrm rot="18868428">
            <a:off x="11095981" y="3853896"/>
            <a:ext cx="688368" cy="873303"/>
          </a:xfrm>
          <a:prstGeom prst="downArrow">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EA81A077-71A2-C92C-ED3E-906E085EFF25}"/>
              </a:ext>
            </a:extLst>
          </p:cNvPr>
          <p:cNvSpPr txBox="1"/>
          <p:nvPr/>
        </p:nvSpPr>
        <p:spPr>
          <a:xfrm>
            <a:off x="7640707" y="3604903"/>
            <a:ext cx="3799458" cy="646331"/>
          </a:xfrm>
          <a:prstGeom prst="rect">
            <a:avLst/>
          </a:prstGeom>
          <a:noFill/>
        </p:spPr>
        <p:txBody>
          <a:bodyPr wrap="square" rtlCol="0">
            <a:spAutoFit/>
          </a:bodyPr>
          <a:lstStyle/>
          <a:p>
            <a:r>
              <a:rPr lang="en-US" dirty="0"/>
              <a:t>The last section is for the agency head to sign approving access. </a:t>
            </a:r>
          </a:p>
        </p:txBody>
      </p:sp>
    </p:spTree>
    <p:extLst>
      <p:ext uri="{BB962C8B-B14F-4D97-AF65-F5344CB8AC3E}">
        <p14:creationId xmlns:p14="http://schemas.microsoft.com/office/powerpoint/2010/main" val="3099439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F2BDF-9299-DF71-F4F7-EB445D9EBE05}"/>
              </a:ext>
            </a:extLst>
          </p:cNvPr>
          <p:cNvSpPr>
            <a:spLocks noGrp="1"/>
          </p:cNvSpPr>
          <p:nvPr>
            <p:ph type="title"/>
          </p:nvPr>
        </p:nvSpPr>
        <p:spPr>
          <a:xfrm>
            <a:off x="5181601" y="488379"/>
            <a:ext cx="5839324" cy="2134900"/>
          </a:xfrm>
        </p:spPr>
        <p:txBody>
          <a:bodyPr vert="horz" lIns="91440" tIns="45720" rIns="91440" bIns="45720" rtlCol="0" anchor="b">
            <a:normAutofit/>
          </a:bodyPr>
          <a:lstStyle/>
          <a:p>
            <a:r>
              <a:rPr lang="en-US" sz="4400" dirty="0"/>
              <a:t>How to remove a </a:t>
            </a:r>
            <a:r>
              <a:rPr lang="en-US" sz="4400"/>
              <a:t>mibrs/uof</a:t>
            </a:r>
            <a:r>
              <a:rPr lang="en-US" sz="4400" dirty="0"/>
              <a:t> user</a:t>
            </a:r>
          </a:p>
        </p:txBody>
      </p:sp>
      <p:sp>
        <p:nvSpPr>
          <p:cNvPr id="3" name="Content Placeholder 2">
            <a:extLst>
              <a:ext uri="{FF2B5EF4-FFF2-40B4-BE49-F238E27FC236}">
                <a16:creationId xmlns:a16="http://schemas.microsoft.com/office/drawing/2014/main" id="{C840F71B-ED21-BFAA-3AB0-DF4F3BB3D483}"/>
              </a:ext>
            </a:extLst>
          </p:cNvPr>
          <p:cNvSpPr>
            <a:spLocks noGrp="1"/>
          </p:cNvSpPr>
          <p:nvPr>
            <p:ph sz="half" idx="1"/>
          </p:nvPr>
        </p:nvSpPr>
        <p:spPr>
          <a:xfrm>
            <a:off x="5181600" y="2966855"/>
            <a:ext cx="5839325" cy="3402766"/>
          </a:xfrm>
        </p:spPr>
        <p:txBody>
          <a:bodyPr vert="horz" lIns="91440" tIns="45720" rIns="91440" bIns="45720" rtlCol="0">
            <a:normAutofit lnSpcReduction="10000"/>
          </a:bodyPr>
          <a:lstStyle/>
          <a:p>
            <a:pPr marL="0" indent="0" algn="ctr">
              <a:buNone/>
            </a:pPr>
            <a:r>
              <a:rPr lang="en-US" sz="2800" dirty="0"/>
              <a:t>Email your trainer/auditor the name of the user that needs to be removed</a:t>
            </a:r>
          </a:p>
          <a:p>
            <a:pPr marL="0" indent="0" algn="ctr">
              <a:buNone/>
            </a:pPr>
            <a:r>
              <a:rPr lang="en-US" dirty="0"/>
              <a:t>* This should be done for users who no longer need access due to a change in job duties </a:t>
            </a:r>
            <a:r>
              <a:rPr lang="en-US" u="sng" dirty="0"/>
              <a:t>or</a:t>
            </a:r>
            <a:r>
              <a:rPr lang="en-US" dirty="0"/>
              <a:t> are no longer with your agency</a:t>
            </a:r>
          </a:p>
        </p:txBody>
      </p:sp>
      <p:pic>
        <p:nvPicPr>
          <p:cNvPr id="6" name="Content Placeholder 5" descr="Email outline">
            <a:extLst>
              <a:ext uri="{FF2B5EF4-FFF2-40B4-BE49-F238E27FC236}">
                <a16:creationId xmlns:a16="http://schemas.microsoft.com/office/drawing/2014/main" id="{93F32E8E-DA9B-F83D-1BC0-D4AAB1D2FBA9}"/>
              </a:ext>
            </a:extLst>
          </p:cNvPr>
          <p:cNvPicPr>
            <a:picLocks noGrp="1" noChangeAspect="1"/>
          </p:cNvPicPr>
          <p:nvPr>
            <p:ph sz="half" idx="2"/>
          </p:nvPr>
        </p:nvPicPr>
        <p:blipFill>
          <a:blip>
            <a:extLst>
              <a:ext uri="{96DAC541-7B7A-43D3-8B79-37D633B846F1}">
                <asvg:svgBlip xmlns:asvg="http://schemas.microsoft.com/office/drawing/2016/SVG/main" r:embed="rId3"/>
              </a:ext>
            </a:extLst>
          </a:blip>
          <a:stretch>
            <a:fillRect/>
          </a:stretch>
        </p:blipFill>
        <p:spPr>
          <a:xfrm>
            <a:off x="1119048" y="1488697"/>
            <a:ext cx="3402767" cy="3402767"/>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1829800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663389" y="927100"/>
            <a:ext cx="3669173" cy="4616450"/>
          </a:xfrm>
        </p:spPr>
        <p:txBody>
          <a:bodyPr>
            <a:normAutofit/>
          </a:bodyPr>
          <a:lstStyle/>
          <a:p>
            <a:r>
              <a:rPr lang="en-US" sz="4000" dirty="0"/>
              <a:t>When did Submissions begin? </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4976029" y="971549"/>
            <a:ext cx="6291528" cy="4833506"/>
          </a:xfrm>
        </p:spPr>
        <p:txBody>
          <a:bodyPr anchor="ctr">
            <a:normAutofit lnSpcReduction="10000"/>
          </a:bodyPr>
          <a:lstStyle/>
          <a:p>
            <a:pPr marL="1028700" lvl="1" indent="-571500">
              <a:lnSpc>
                <a:spcPct val="110000"/>
              </a:lnSpc>
              <a:buFont typeface="Wingdings" panose="05000000000000000000" pitchFamily="2" charset="2"/>
              <a:buChar char="Ø"/>
            </a:pPr>
            <a:r>
              <a:rPr lang="en-US" sz="2400" dirty="0"/>
              <a:t>Started on </a:t>
            </a:r>
            <a:r>
              <a:rPr lang="en-US" sz="2400" u="sng" dirty="0"/>
              <a:t>March 1, 2022</a:t>
            </a:r>
            <a:r>
              <a:rPr lang="en-US" sz="2400" dirty="0"/>
              <a:t> </a:t>
            </a:r>
          </a:p>
          <a:p>
            <a:pPr marL="457200" lvl="1" indent="0">
              <a:lnSpc>
                <a:spcPct val="110000"/>
              </a:lnSpc>
              <a:buNone/>
            </a:pPr>
            <a:endParaRPr lang="en-US" sz="2400" dirty="0"/>
          </a:p>
          <a:p>
            <a:pPr marL="1028700" lvl="1" indent="-571500">
              <a:lnSpc>
                <a:spcPct val="110000"/>
              </a:lnSpc>
              <a:buFont typeface="Wingdings" panose="05000000000000000000" pitchFamily="2" charset="2"/>
              <a:buChar char="Ø"/>
            </a:pPr>
            <a:r>
              <a:rPr lang="en-US" sz="2400" dirty="0"/>
              <a:t>MSHP has an entry portal available on Show Me Crime webpage (</a:t>
            </a:r>
            <a:r>
              <a:rPr lang="en-US" sz="2400" dirty="0">
                <a:hlinkClick r:id="rId2"/>
              </a:rPr>
              <a:t>www.showmecrime.mo.gov</a:t>
            </a:r>
            <a:r>
              <a:rPr lang="en-US" sz="2400" dirty="0"/>
              <a:t>) which will be demonstrated later</a:t>
            </a:r>
          </a:p>
          <a:p>
            <a:pPr marL="457200" lvl="1" indent="0">
              <a:lnSpc>
                <a:spcPct val="110000"/>
              </a:lnSpc>
              <a:buNone/>
            </a:pPr>
            <a:endParaRPr lang="en-US" sz="2400" dirty="0"/>
          </a:p>
          <a:p>
            <a:pPr marL="1028700" lvl="1" indent="-571500">
              <a:lnSpc>
                <a:spcPct val="110000"/>
              </a:lnSpc>
              <a:buFont typeface="Wingdings" panose="05000000000000000000" pitchFamily="2" charset="2"/>
              <a:buChar char="Ø"/>
            </a:pPr>
            <a:r>
              <a:rPr lang="en-US" sz="2400" dirty="0"/>
              <a:t>Failure to comply</a:t>
            </a:r>
          </a:p>
          <a:p>
            <a:pPr lvl="2">
              <a:lnSpc>
                <a:spcPct val="110000"/>
              </a:lnSpc>
            </a:pPr>
            <a:r>
              <a:rPr lang="en-US" sz="2400" dirty="0"/>
              <a:t>Non-compliance will be handled by DPS in accordance with statutory requirements</a:t>
            </a:r>
          </a:p>
          <a:p>
            <a:pPr marL="1028700" lvl="1" indent="-571500">
              <a:lnSpc>
                <a:spcPct val="11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2123549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919119" y="403639"/>
            <a:ext cx="10353761" cy="1326321"/>
          </a:xfrm>
        </p:spPr>
        <p:txBody>
          <a:bodyPr>
            <a:normAutofit/>
          </a:bodyPr>
          <a:lstStyle/>
          <a:p>
            <a:pPr algn="ctr"/>
            <a:r>
              <a:rPr lang="en-US" cap="none" dirty="0"/>
              <a:t>SUBMISSION REQUIREMENTS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822948" y="1911116"/>
            <a:ext cx="10546103" cy="4422571"/>
          </a:xfrm>
        </p:spPr>
        <p:txBody>
          <a:bodyPr>
            <a:normAutofit/>
          </a:bodyPr>
          <a:lstStyle/>
          <a:p>
            <a:pPr marL="1028700" lvl="1" indent="-571500" algn="l">
              <a:buFont typeface="Wingdings" panose="05000000000000000000" pitchFamily="2" charset="2"/>
              <a:buChar char="Ø"/>
            </a:pPr>
            <a:r>
              <a:rPr lang="en-US" sz="2400" dirty="0"/>
              <a:t>Completed by the 10</a:t>
            </a:r>
            <a:r>
              <a:rPr lang="en-US" sz="2400" baseline="30000" dirty="0"/>
              <a:t>th</a:t>
            </a:r>
            <a:r>
              <a:rPr lang="en-US" sz="2400" dirty="0"/>
              <a:t> of the following month</a:t>
            </a:r>
          </a:p>
          <a:p>
            <a:pPr lvl="3">
              <a:buFont typeface="Wingdings" panose="05000000000000000000" pitchFamily="2" charset="2"/>
              <a:buChar char="§"/>
            </a:pPr>
            <a:r>
              <a:rPr lang="en-US" sz="2400" dirty="0"/>
              <a:t>So that data can be transmitted to the FBI on the 15</a:t>
            </a:r>
            <a:r>
              <a:rPr lang="en-US" sz="2400" baseline="30000" dirty="0"/>
              <a:t>th</a:t>
            </a:r>
            <a:r>
              <a:rPr lang="en-US" sz="2400" dirty="0"/>
              <a:t> </a:t>
            </a:r>
          </a:p>
          <a:p>
            <a:pPr marL="1028700" lvl="1" indent="-571500" algn="l">
              <a:buFont typeface="Wingdings" panose="05000000000000000000" pitchFamily="2" charset="2"/>
              <a:buChar char="Ø"/>
            </a:pPr>
            <a:r>
              <a:rPr lang="en-US" sz="2400" dirty="0">
                <a:solidFill>
                  <a:schemeClr val="tx1"/>
                </a:solidFill>
              </a:rPr>
              <a:t>Even if nothing to report, </a:t>
            </a:r>
            <a:r>
              <a:rPr lang="en-US" sz="2400" dirty="0"/>
              <a:t>a zero report must be submitted for each month</a:t>
            </a:r>
          </a:p>
          <a:p>
            <a:pPr marL="1028700" lvl="1" indent="-571500" algn="l">
              <a:buFont typeface="Wingdings" panose="05000000000000000000" pitchFamily="2" charset="2"/>
              <a:buChar char="Ø"/>
            </a:pPr>
            <a:r>
              <a:rPr lang="en-US" sz="2400" dirty="0"/>
              <a:t>The Use of Force report does not take the place of any federal or state death in custody reports </a:t>
            </a:r>
          </a:p>
          <a:p>
            <a:pPr lvl="3">
              <a:buFont typeface="Wingdings" panose="05000000000000000000" pitchFamily="2" charset="2"/>
              <a:buChar char="§"/>
            </a:pPr>
            <a:r>
              <a:rPr lang="en-US" sz="2400" dirty="0"/>
              <a:t>Those still need to be submitted separately </a:t>
            </a:r>
          </a:p>
        </p:txBody>
      </p:sp>
    </p:spTree>
    <p:extLst>
      <p:ext uri="{BB962C8B-B14F-4D97-AF65-F5344CB8AC3E}">
        <p14:creationId xmlns:p14="http://schemas.microsoft.com/office/powerpoint/2010/main" val="416159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75D123-FDC0-4C3D-830F-5142293547C6}"/>
              </a:ext>
            </a:extLst>
          </p:cNvPr>
          <p:cNvSpPr>
            <a:spLocks noGrp="1"/>
          </p:cNvSpPr>
          <p:nvPr>
            <p:ph type="title"/>
          </p:nvPr>
        </p:nvSpPr>
        <p:spPr>
          <a:xfrm>
            <a:off x="831850" y="1709739"/>
            <a:ext cx="10515600" cy="1947862"/>
          </a:xfrm>
        </p:spPr>
        <p:txBody>
          <a:bodyPr/>
          <a:lstStyle/>
          <a:p>
            <a:r>
              <a:rPr lang="en-US" dirty="0"/>
              <a:t>Let’s Break Down the Details</a:t>
            </a:r>
          </a:p>
        </p:txBody>
      </p:sp>
      <p:sp>
        <p:nvSpPr>
          <p:cNvPr id="7" name="Text Placeholder 6">
            <a:extLst>
              <a:ext uri="{FF2B5EF4-FFF2-40B4-BE49-F238E27FC236}">
                <a16:creationId xmlns:a16="http://schemas.microsoft.com/office/drawing/2014/main" id="{1B4DD61A-E44A-4EC0-85F1-16B58BCD040D}"/>
              </a:ext>
            </a:extLst>
          </p:cNvPr>
          <p:cNvSpPr>
            <a:spLocks noGrp="1"/>
          </p:cNvSpPr>
          <p:nvPr>
            <p:ph type="body" idx="1"/>
          </p:nvPr>
        </p:nvSpPr>
        <p:spPr>
          <a:xfrm>
            <a:off x="1229244" y="3976255"/>
            <a:ext cx="9733512" cy="1125970"/>
          </a:xfrm>
        </p:spPr>
        <p:txBody>
          <a:bodyPr>
            <a:normAutofit/>
          </a:bodyPr>
          <a:lstStyle/>
          <a:p>
            <a:r>
              <a:rPr lang="en-US" sz="2800" dirty="0"/>
              <a:t>What do I need to know to make a Use of Force entry? </a:t>
            </a:r>
          </a:p>
        </p:txBody>
      </p:sp>
    </p:spTree>
    <p:extLst>
      <p:ext uri="{BB962C8B-B14F-4D97-AF65-F5344CB8AC3E}">
        <p14:creationId xmlns:p14="http://schemas.microsoft.com/office/powerpoint/2010/main" val="762703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92217-2A94-8265-D974-BA768DF36574}"/>
              </a:ext>
            </a:extLst>
          </p:cNvPr>
          <p:cNvPicPr>
            <a:picLocks noChangeAspect="1"/>
          </p:cNvPicPr>
          <p:nvPr/>
        </p:nvPicPr>
        <p:blipFill>
          <a:blip r:embed="rId2"/>
          <a:srcRect l="40503" t="32464" r="33380" b="17488"/>
          <a:stretch>
            <a:fillRect/>
          </a:stretch>
        </p:blipFill>
        <p:spPr>
          <a:xfrm>
            <a:off x="3432313" y="128067"/>
            <a:ext cx="5327374" cy="6601866"/>
          </a:xfrm>
          <a:prstGeom prst="rect">
            <a:avLst/>
          </a:prstGeom>
        </p:spPr>
      </p:pic>
    </p:spTree>
    <p:extLst>
      <p:ext uri="{BB962C8B-B14F-4D97-AF65-F5344CB8AC3E}">
        <p14:creationId xmlns:p14="http://schemas.microsoft.com/office/powerpoint/2010/main" val="3463655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fontScale="90000"/>
          </a:bodyPr>
          <a:lstStyle/>
          <a:p>
            <a:pPr algn="ctr"/>
            <a:r>
              <a:rPr lang="en-US" dirty="0"/>
              <a:t>Do you have a qualifying incident?</a:t>
            </a:r>
            <a:endParaRPr lang="en-US" cap="none" dirty="0"/>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p:txBody>
          <a:bodyPr>
            <a:normAutofit lnSpcReduction="10000"/>
          </a:bodyPr>
          <a:lstStyle/>
          <a:p>
            <a:pPr>
              <a:buFont typeface="Wingdings" panose="05000000000000000000" pitchFamily="2" charset="2"/>
              <a:buChar char="Ø"/>
            </a:pPr>
            <a:r>
              <a:rPr lang="en-US" cap="none" dirty="0">
                <a:solidFill>
                  <a:schemeClr val="tx1"/>
                </a:solidFill>
              </a:rPr>
              <a:t>What is considered a User of Force Incident:</a:t>
            </a:r>
            <a:endParaRPr lang="en-US" sz="3000" b="1" dirty="0">
              <a:solidFill>
                <a:schemeClr val="tx1"/>
              </a:solidFill>
            </a:endParaRPr>
          </a:p>
          <a:p>
            <a:pPr lvl="1">
              <a:buFont typeface="Wingdings" panose="05000000000000000000" pitchFamily="2" charset="2"/>
              <a:buChar char="ü"/>
            </a:pPr>
            <a:r>
              <a:rPr lang="en-US" sz="2400" dirty="0">
                <a:solidFill>
                  <a:schemeClr val="tx1"/>
                </a:solidFill>
              </a:rPr>
              <a:t>A </a:t>
            </a:r>
            <a:r>
              <a:rPr lang="en-US" sz="2400" cap="none" dirty="0">
                <a:solidFill>
                  <a:schemeClr val="tx1"/>
                </a:solidFill>
              </a:rPr>
              <a:t>fatality occurs that is connected to a Use of Force by a peace officer</a:t>
            </a:r>
          </a:p>
          <a:p>
            <a:pPr lvl="1">
              <a:buFont typeface="Wingdings" panose="05000000000000000000" pitchFamily="2" charset="2"/>
              <a:buChar char="ü"/>
            </a:pPr>
            <a:endParaRPr lang="en-US" sz="2400" dirty="0">
              <a:solidFill>
                <a:schemeClr val="tx1"/>
              </a:solidFill>
            </a:endParaRPr>
          </a:p>
          <a:p>
            <a:pPr lvl="1">
              <a:buFont typeface="Wingdings" panose="05000000000000000000" pitchFamily="2" charset="2"/>
              <a:buChar char="ü"/>
            </a:pPr>
            <a:r>
              <a:rPr lang="en-US" sz="2400" cap="none" dirty="0">
                <a:solidFill>
                  <a:schemeClr val="tx1"/>
                </a:solidFill>
              </a:rPr>
              <a:t>Serious bodily injury occurs that is connected to a Use of Force by a peace officer</a:t>
            </a:r>
            <a:endParaRPr lang="en-US" sz="2400" dirty="0">
              <a:solidFill>
                <a:schemeClr val="tx1"/>
              </a:solidFill>
            </a:endParaRPr>
          </a:p>
          <a:p>
            <a:pPr lvl="1">
              <a:buFont typeface="Wingdings" panose="05000000000000000000" pitchFamily="2" charset="2"/>
              <a:buChar char="ü"/>
            </a:pPr>
            <a:endParaRPr lang="en-US" sz="2400" dirty="0">
              <a:solidFill>
                <a:schemeClr val="tx1"/>
              </a:solidFill>
            </a:endParaRPr>
          </a:p>
          <a:p>
            <a:pPr lvl="1">
              <a:buFont typeface="Wingdings" panose="05000000000000000000" pitchFamily="2" charset="2"/>
              <a:buChar char="ü"/>
            </a:pPr>
            <a:r>
              <a:rPr lang="en-US" sz="2400" cap="none" dirty="0">
                <a:solidFill>
                  <a:schemeClr val="tx1"/>
                </a:solidFill>
              </a:rPr>
              <a:t>In the absence of death or serious physical injury, a peace officer discharges a firearm at, or in the direction of, a person(s)</a:t>
            </a:r>
          </a:p>
        </p:txBody>
      </p:sp>
    </p:spTree>
    <p:extLst>
      <p:ext uri="{BB962C8B-B14F-4D97-AF65-F5344CB8AC3E}">
        <p14:creationId xmlns:p14="http://schemas.microsoft.com/office/powerpoint/2010/main" val="3035907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cap="none" dirty="0"/>
              <a:t>USE OF FORCE </a:t>
            </a:r>
            <a:r>
              <a:rPr lang="en-US" dirty="0"/>
              <a:t>- </a:t>
            </a:r>
            <a:r>
              <a:rPr lang="en-US" cap="none" dirty="0"/>
              <a:t>DEFINITIONS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576943" y="1825624"/>
            <a:ext cx="10929257" cy="4509861"/>
          </a:xfrm>
        </p:spPr>
        <p:txBody>
          <a:bodyPr>
            <a:normAutofit lnSpcReduction="10000"/>
          </a:bodyPr>
          <a:lstStyle/>
          <a:p>
            <a:pPr>
              <a:buFont typeface="Wingdings" panose="05000000000000000000" pitchFamily="2" charset="2"/>
              <a:buChar char="Ø"/>
            </a:pPr>
            <a:r>
              <a:rPr lang="en-US" dirty="0"/>
              <a:t>What is considered</a:t>
            </a:r>
            <a:r>
              <a:rPr lang="en-US" cap="none" dirty="0">
                <a:solidFill>
                  <a:schemeClr val="tx1"/>
                </a:solidFill>
              </a:rPr>
              <a:t> </a:t>
            </a:r>
            <a:r>
              <a:rPr lang="en-US" dirty="0">
                <a:solidFill>
                  <a:schemeClr val="tx1"/>
                </a:solidFill>
              </a:rPr>
              <a:t>“Serious Bodily Injury”?</a:t>
            </a:r>
          </a:p>
          <a:p>
            <a:pPr lvl="1" algn="l"/>
            <a:r>
              <a:rPr lang="en-US" sz="2400" dirty="0" err="1"/>
              <a:t>RSMo</a:t>
            </a:r>
            <a:r>
              <a:rPr lang="en-US" sz="2400" dirty="0"/>
              <a:t> 590.1265 refers to </a:t>
            </a:r>
            <a:r>
              <a:rPr lang="en-US" sz="2400" dirty="0" err="1"/>
              <a:t>RSMo</a:t>
            </a:r>
            <a:r>
              <a:rPr lang="en-US" sz="2400" dirty="0"/>
              <a:t> 556.061 to define</a:t>
            </a:r>
            <a:r>
              <a:rPr lang="en-US" sz="2400" dirty="0">
                <a:solidFill>
                  <a:srgbClr val="FF0000"/>
                </a:solidFill>
              </a:rPr>
              <a:t> </a:t>
            </a:r>
            <a:r>
              <a:rPr lang="en-US" sz="2400" dirty="0"/>
              <a:t>“SERIOUS BODILY INJURY” as:  </a:t>
            </a:r>
          </a:p>
          <a:p>
            <a:pPr lvl="2">
              <a:buFont typeface="Wingdings" panose="05000000000000000000" pitchFamily="2" charset="2"/>
              <a:buChar char="ü"/>
            </a:pPr>
            <a:r>
              <a:rPr lang="en-US" dirty="0"/>
              <a:t>“physical injury that creates a substantial risk of death or that causes serious disfigurement or protracted loss or impairment of the function of any part of the body;”</a:t>
            </a:r>
          </a:p>
          <a:p>
            <a:pPr lvl="1" algn="l"/>
            <a:endParaRPr lang="en-US" sz="2400" dirty="0"/>
          </a:p>
          <a:p>
            <a:pPr lvl="1" algn="l"/>
            <a:r>
              <a:rPr lang="en-US" sz="2400" dirty="0"/>
              <a:t>The FBI uses Title 18 United States Code (U.S.C.) section 2246 (4) to define it as: </a:t>
            </a:r>
          </a:p>
          <a:p>
            <a:pPr lvl="2">
              <a:buFont typeface="Wingdings" panose="05000000000000000000" pitchFamily="2" charset="2"/>
              <a:buChar char="ü"/>
            </a:pPr>
            <a:r>
              <a:rPr lang="en-US" dirty="0"/>
              <a:t>bodily injury that involves a substantial risk of death, unconsciousness, extreme physical pain, protracted and obvious disfigurement, or protracted loss or impairment of the function of a bodily member, organ, or mental faculty;</a:t>
            </a:r>
          </a:p>
          <a:p>
            <a:pPr marL="1028700" lvl="1" indent="-571500" algn="l">
              <a:buFont typeface="Wingdings" panose="05000000000000000000" pitchFamily="2" charset="2"/>
              <a:buChar char="Ø"/>
            </a:pPr>
            <a:endParaRPr lang="en-US" sz="2400" b="1" u="sng" dirty="0"/>
          </a:p>
          <a:p>
            <a:pPr marL="1028700" lvl="1" indent="-571500" algn="l">
              <a:buFont typeface="Wingdings" panose="05000000000000000000" pitchFamily="2" charset="2"/>
              <a:buChar char="Ø"/>
            </a:pPr>
            <a:endParaRPr lang="en-US" sz="2400" b="1" dirty="0"/>
          </a:p>
        </p:txBody>
      </p:sp>
    </p:spTree>
    <p:extLst>
      <p:ext uri="{BB962C8B-B14F-4D97-AF65-F5344CB8AC3E}">
        <p14:creationId xmlns:p14="http://schemas.microsoft.com/office/powerpoint/2010/main" val="3710002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 Definitions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662730" y="1803633"/>
            <a:ext cx="10989578" cy="4630723"/>
          </a:xfrm>
        </p:spPr>
        <p:txBody>
          <a:bodyPr>
            <a:normAutofit lnSpcReduction="10000"/>
          </a:bodyPr>
          <a:lstStyle/>
          <a:p>
            <a:pPr algn="just">
              <a:buFont typeface="Wingdings" panose="05000000000000000000" pitchFamily="2" charset="2"/>
              <a:buChar char="Ø"/>
            </a:pPr>
            <a:r>
              <a:rPr lang="en-US" sz="2400" dirty="0"/>
              <a:t>Serious bodily injury would include:</a:t>
            </a:r>
          </a:p>
          <a:p>
            <a:pPr lvl="2" algn="just">
              <a:buFont typeface="Wingdings" panose="05000000000000000000" pitchFamily="2" charset="2"/>
              <a:buChar char="§"/>
            </a:pPr>
            <a:r>
              <a:rPr lang="en-US" sz="2000" dirty="0"/>
              <a:t>all gunshot wounds (</a:t>
            </a:r>
            <a:r>
              <a:rPr lang="en-US" sz="2000" u="sng" dirty="0"/>
              <a:t>regardless of whether they are penetrating or grazing</a:t>
            </a:r>
            <a:r>
              <a:rPr lang="en-US" sz="2000" dirty="0"/>
              <a:t>) </a:t>
            </a:r>
          </a:p>
          <a:p>
            <a:pPr lvl="2" algn="just">
              <a:buFont typeface="Wingdings" panose="05000000000000000000" pitchFamily="2" charset="2"/>
              <a:buChar char="§"/>
            </a:pPr>
            <a:r>
              <a:rPr lang="en-US" sz="2000" dirty="0"/>
              <a:t>apparent broken bones </a:t>
            </a:r>
          </a:p>
          <a:p>
            <a:pPr lvl="2" algn="just">
              <a:buFont typeface="Wingdings" panose="05000000000000000000" pitchFamily="2" charset="2"/>
              <a:buChar char="§"/>
            </a:pPr>
            <a:r>
              <a:rPr lang="en-US" sz="2000" dirty="0"/>
              <a:t>possible internal injury, severe laceration, stitches, sutures </a:t>
            </a:r>
          </a:p>
          <a:p>
            <a:pPr lvl="2" algn="just">
              <a:buFont typeface="Wingdings" panose="05000000000000000000" pitchFamily="2" charset="2"/>
              <a:buChar char="§"/>
            </a:pPr>
            <a:r>
              <a:rPr lang="en-US" sz="2000" dirty="0"/>
              <a:t>chipped teeth, loss of teeth </a:t>
            </a:r>
          </a:p>
          <a:p>
            <a:pPr lvl="2" algn="just">
              <a:buFont typeface="Wingdings" panose="05000000000000000000" pitchFamily="2" charset="2"/>
              <a:buChar char="§"/>
            </a:pPr>
            <a:r>
              <a:rPr lang="en-US" sz="2000" dirty="0"/>
              <a:t>canine bites requiring medical attention</a:t>
            </a:r>
          </a:p>
          <a:p>
            <a:pPr lvl="2" algn="just">
              <a:buFont typeface="Wingdings" panose="05000000000000000000" pitchFamily="2" charset="2"/>
              <a:buChar char="§"/>
            </a:pPr>
            <a:r>
              <a:rPr lang="en-US" sz="2000" dirty="0"/>
              <a:t>unconsciousness due to an applied carotid artery hold</a:t>
            </a:r>
          </a:p>
          <a:p>
            <a:pPr lvl="2" algn="just">
              <a:buFont typeface="Wingdings" panose="05000000000000000000" pitchFamily="2" charset="2"/>
              <a:buChar char="§"/>
            </a:pPr>
            <a:r>
              <a:rPr lang="en-US" sz="2000" dirty="0"/>
              <a:t>injuries severe enough to require medical intervention and/or hospitalization  </a:t>
            </a:r>
          </a:p>
          <a:p>
            <a:pPr algn="just">
              <a:buFont typeface="Wingdings" panose="05000000000000000000" pitchFamily="2" charset="2"/>
              <a:buChar char="Ø"/>
            </a:pPr>
            <a:r>
              <a:rPr lang="en-US" sz="2400" dirty="0"/>
              <a:t>The term "medical intervention" </a:t>
            </a:r>
            <a:r>
              <a:rPr lang="en-US" sz="2400" u="sng" dirty="0"/>
              <a:t>does not</a:t>
            </a:r>
            <a:r>
              <a:rPr lang="en-US" sz="2400" dirty="0"/>
              <a:t> include routine evaluation of the subject to determine fitness for arrest or detention by an emergency medical technician or medical staff at a medical facility </a:t>
            </a:r>
            <a:endParaRPr lang="en-US" sz="2400" dirty="0">
              <a:solidFill>
                <a:schemeClr val="tx1"/>
              </a:solidFill>
            </a:endParaRPr>
          </a:p>
        </p:txBody>
      </p:sp>
    </p:spTree>
    <p:extLst>
      <p:ext uri="{BB962C8B-B14F-4D97-AF65-F5344CB8AC3E}">
        <p14:creationId xmlns:p14="http://schemas.microsoft.com/office/powerpoint/2010/main" val="2157848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 Definitions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629174" y="2096064"/>
            <a:ext cx="10863743" cy="4338292"/>
          </a:xfrm>
        </p:spPr>
        <p:txBody>
          <a:bodyPr>
            <a:normAutofit fontScale="92500" lnSpcReduction="20000"/>
          </a:bodyPr>
          <a:lstStyle/>
          <a:p>
            <a:pPr>
              <a:buFont typeface="Wingdings" panose="05000000000000000000" pitchFamily="2" charset="2"/>
              <a:buChar char="Ø"/>
            </a:pPr>
            <a:r>
              <a:rPr lang="en-US" sz="2600" dirty="0">
                <a:solidFill>
                  <a:schemeClr val="tx1"/>
                </a:solidFill>
              </a:rPr>
              <a:t>Firearm is defined by T</a:t>
            </a:r>
            <a:r>
              <a:rPr lang="en-US" sz="2600" dirty="0"/>
              <a:t>itle 18 U.S.C. 921 (A)(3):</a:t>
            </a:r>
          </a:p>
          <a:p>
            <a:pPr lvl="1" algn="l"/>
            <a:r>
              <a:rPr lang="en-US" sz="2200" dirty="0"/>
              <a:t>any weapon (including a starter gun) which will or is designed to or may readily be converted to expel a projectile by the action of an explosive; </a:t>
            </a:r>
          </a:p>
          <a:p>
            <a:pPr lvl="1" algn="l"/>
            <a:r>
              <a:rPr lang="en-US" sz="2200" dirty="0"/>
              <a:t>the frame or receiver of any such weapon; </a:t>
            </a:r>
          </a:p>
          <a:p>
            <a:pPr lvl="1" algn="l"/>
            <a:r>
              <a:rPr lang="en-US" sz="2200" dirty="0"/>
              <a:t>any firearm muffler or firearm silencer; or </a:t>
            </a:r>
          </a:p>
          <a:p>
            <a:pPr lvl="1" algn="l"/>
            <a:r>
              <a:rPr lang="en-US" sz="2200" dirty="0"/>
              <a:t>any destructive device </a:t>
            </a:r>
            <a:r>
              <a:rPr lang="en-US" sz="2600" dirty="0"/>
              <a:t> </a:t>
            </a:r>
          </a:p>
          <a:p>
            <a:pPr>
              <a:buFont typeface="Wingdings" panose="05000000000000000000" pitchFamily="2" charset="2"/>
              <a:buChar char="Ø"/>
            </a:pPr>
            <a:r>
              <a:rPr lang="en-US" sz="2600" dirty="0"/>
              <a:t>Firearms discharged at or in the direction of a person(s) with less lethal munitions, such as beanbags, pepper balls, and rubber bullets are </a:t>
            </a:r>
            <a:r>
              <a:rPr lang="en-US" sz="2600" b="1" u="sng" dirty="0"/>
              <a:t>excluded</a:t>
            </a:r>
            <a:r>
              <a:rPr lang="en-US" sz="2600" dirty="0"/>
              <a:t> </a:t>
            </a:r>
          </a:p>
          <a:p>
            <a:pPr>
              <a:buFont typeface="Wingdings" panose="05000000000000000000" pitchFamily="2" charset="2"/>
              <a:buChar char="Ø"/>
            </a:pPr>
            <a:r>
              <a:rPr lang="en-US" sz="2600" dirty="0"/>
              <a:t>In addition, electronic control weapons are </a:t>
            </a:r>
            <a:r>
              <a:rPr lang="en-US" sz="2600" b="1" u="sng" dirty="0"/>
              <a:t>not</a:t>
            </a:r>
            <a:r>
              <a:rPr lang="en-US" sz="2600" dirty="0"/>
              <a:t> to be considered firearms.   (Ex: Tasers/Stun Gun etc.)</a:t>
            </a:r>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812177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9623C2-EB8E-45E9-9F5F-6AFC9FC4A9E0}"/>
              </a:ext>
            </a:extLst>
          </p:cNvPr>
          <p:cNvSpPr>
            <a:spLocks noGrp="1"/>
          </p:cNvSpPr>
          <p:nvPr>
            <p:ph type="title"/>
          </p:nvPr>
        </p:nvSpPr>
        <p:spPr>
          <a:xfrm>
            <a:off x="1229244" y="1846929"/>
            <a:ext cx="9733512" cy="2852737"/>
          </a:xfrm>
        </p:spPr>
        <p:txBody>
          <a:bodyPr>
            <a:normAutofit/>
          </a:bodyPr>
          <a:lstStyle/>
          <a:p>
            <a:pPr algn="ctr"/>
            <a:r>
              <a:rPr lang="en-US" sz="5400" dirty="0"/>
              <a:t>Now that I know I have an incident what do I do?</a:t>
            </a:r>
          </a:p>
        </p:txBody>
      </p:sp>
    </p:spTree>
    <p:extLst>
      <p:ext uri="{BB962C8B-B14F-4D97-AF65-F5344CB8AC3E}">
        <p14:creationId xmlns:p14="http://schemas.microsoft.com/office/powerpoint/2010/main" val="1023667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 Submissions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p:txBody>
          <a:bodyPr>
            <a:noAutofit/>
          </a:bodyPr>
          <a:lstStyle/>
          <a:p>
            <a:pPr>
              <a:buFont typeface="Wingdings" panose="05000000000000000000" pitchFamily="2" charset="2"/>
              <a:buChar char="Ø"/>
            </a:pPr>
            <a:r>
              <a:rPr lang="en-US" dirty="0">
                <a:solidFill>
                  <a:schemeClr val="tx1"/>
                </a:solidFill>
              </a:rPr>
              <a:t>Data Submission</a:t>
            </a:r>
            <a:r>
              <a:rPr lang="en-US" dirty="0"/>
              <a:t> - Two options</a:t>
            </a:r>
          </a:p>
          <a:p>
            <a:pPr marL="914400" lvl="2" indent="0" algn="l">
              <a:buNone/>
            </a:pPr>
            <a:endParaRPr lang="en-US" sz="2400" dirty="0"/>
          </a:p>
          <a:p>
            <a:pPr lvl="2" algn="l">
              <a:buFont typeface="Wingdings" panose="05000000000000000000" pitchFamily="2" charset="2"/>
              <a:buChar char="§"/>
            </a:pPr>
            <a:r>
              <a:rPr lang="en-US" sz="2400" dirty="0"/>
              <a:t>RMS generated FBI compliant UoF file via Crime Insight </a:t>
            </a:r>
            <a:r>
              <a:rPr lang="en-US" sz="2400" dirty="0" err="1"/>
              <a:t>UoF</a:t>
            </a:r>
            <a:r>
              <a:rPr lang="en-US" sz="2400" dirty="0"/>
              <a:t> upload page</a:t>
            </a:r>
          </a:p>
          <a:p>
            <a:pPr lvl="2">
              <a:buFont typeface="Wingdings" panose="05000000000000000000" pitchFamily="2" charset="2"/>
              <a:buChar char="§"/>
            </a:pPr>
            <a:r>
              <a:rPr lang="en-US" sz="2400" dirty="0"/>
              <a:t>Manual data entry via Crime Insight web entry</a:t>
            </a:r>
          </a:p>
          <a:p>
            <a:pPr marL="914400" lvl="2" indent="0" algn="l">
              <a:buNone/>
            </a:pPr>
            <a:endParaRPr lang="en-US" sz="2400" dirty="0"/>
          </a:p>
          <a:p>
            <a:pPr>
              <a:buFont typeface="Wingdings" panose="05000000000000000000" pitchFamily="2" charset="2"/>
              <a:buChar char="Ø"/>
            </a:pPr>
            <a:r>
              <a:rPr lang="en-US" dirty="0"/>
              <a:t>Either one is acceptable</a:t>
            </a:r>
            <a:endParaRPr lang="en-US" dirty="0">
              <a:solidFill>
                <a:schemeClr val="tx1"/>
              </a:solidFill>
            </a:endParaRPr>
          </a:p>
        </p:txBody>
      </p:sp>
    </p:spTree>
    <p:extLst>
      <p:ext uri="{BB962C8B-B14F-4D97-AF65-F5344CB8AC3E}">
        <p14:creationId xmlns:p14="http://schemas.microsoft.com/office/powerpoint/2010/main" val="2180811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sz="5400" dirty="0"/>
              <a:t>Use of Force</a:t>
            </a:r>
          </a:p>
        </p:txBody>
      </p:sp>
      <p:sp>
        <p:nvSpPr>
          <p:cNvPr id="13" name="Text Placeholder 12">
            <a:extLst>
              <a:ext uri="{FF2B5EF4-FFF2-40B4-BE49-F238E27FC236}">
                <a16:creationId xmlns:a16="http://schemas.microsoft.com/office/drawing/2014/main" id="{0BEA8E58-212E-4402-A6EB-4309A05F831C}"/>
              </a:ext>
            </a:extLst>
          </p:cNvPr>
          <p:cNvSpPr>
            <a:spLocks noGrp="1"/>
          </p:cNvSpPr>
          <p:nvPr>
            <p:ph type="body" idx="1"/>
          </p:nvPr>
        </p:nvSpPr>
        <p:spPr>
          <a:xfrm>
            <a:off x="716415" y="1456179"/>
            <a:ext cx="10512424" cy="646331"/>
          </a:xfrm>
        </p:spPr>
        <p:txBody>
          <a:bodyPr>
            <a:normAutofit/>
          </a:bodyPr>
          <a:lstStyle/>
          <a:p>
            <a:pPr algn="ctr"/>
            <a:r>
              <a:rPr lang="en-US" dirty="0"/>
              <a:t>Accessing UoF Submission Page</a:t>
            </a:r>
          </a:p>
        </p:txBody>
      </p:sp>
      <p:pic>
        <p:nvPicPr>
          <p:cNvPr id="11" name="Content Placeholder 10">
            <a:extLst>
              <a:ext uri="{FF2B5EF4-FFF2-40B4-BE49-F238E27FC236}">
                <a16:creationId xmlns:a16="http://schemas.microsoft.com/office/drawing/2014/main" id="{42BC7D94-4CCE-4DFA-8B13-06F253C4A726}"/>
              </a:ext>
            </a:extLst>
          </p:cNvPr>
          <p:cNvPicPr>
            <a:picLocks noGrp="1" noChangeAspect="1"/>
          </p:cNvPicPr>
          <p:nvPr>
            <p:ph sz="half" idx="2"/>
          </p:nvPr>
        </p:nvPicPr>
        <p:blipFill rotWithShape="1">
          <a:blip r:embed="rId2"/>
          <a:srcRect t="9073" b="7332"/>
          <a:stretch/>
        </p:blipFill>
        <p:spPr>
          <a:xfrm>
            <a:off x="663520" y="2807578"/>
            <a:ext cx="5444446" cy="3265714"/>
          </a:xfrm>
          <a:prstGeom prst="rect">
            <a:avLst/>
          </a:prstGeom>
        </p:spPr>
      </p:pic>
      <p:pic>
        <p:nvPicPr>
          <p:cNvPr id="15" name="Content Placeholder 14">
            <a:extLst>
              <a:ext uri="{FF2B5EF4-FFF2-40B4-BE49-F238E27FC236}">
                <a16:creationId xmlns:a16="http://schemas.microsoft.com/office/drawing/2014/main" id="{2EC2B90B-97B5-49C7-B7E9-24F464D85E05}"/>
              </a:ext>
            </a:extLst>
          </p:cNvPr>
          <p:cNvPicPr>
            <a:picLocks noGrp="1" noChangeAspect="1"/>
          </p:cNvPicPr>
          <p:nvPr>
            <p:ph sz="quarter" idx="4"/>
          </p:nvPr>
        </p:nvPicPr>
        <p:blipFill>
          <a:blip r:embed="rId3"/>
          <a:stretch>
            <a:fillRect/>
          </a:stretch>
        </p:blipFill>
        <p:spPr>
          <a:xfrm>
            <a:off x="6172200" y="3210149"/>
            <a:ext cx="5095875" cy="2282377"/>
          </a:xfrm>
          <a:prstGeom prst="rect">
            <a:avLst/>
          </a:prstGeom>
        </p:spPr>
      </p:pic>
      <p:sp>
        <p:nvSpPr>
          <p:cNvPr id="5" name="Rectangle 4">
            <a:extLst>
              <a:ext uri="{FF2B5EF4-FFF2-40B4-BE49-F238E27FC236}">
                <a16:creationId xmlns:a16="http://schemas.microsoft.com/office/drawing/2014/main" id="{32F48151-491B-45B1-A778-1B143F8D98ED}"/>
              </a:ext>
            </a:extLst>
          </p:cNvPr>
          <p:cNvSpPr/>
          <p:nvPr/>
        </p:nvSpPr>
        <p:spPr>
          <a:xfrm>
            <a:off x="1937943" y="3429000"/>
            <a:ext cx="990600" cy="2895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Left 5">
            <a:extLst>
              <a:ext uri="{FF2B5EF4-FFF2-40B4-BE49-F238E27FC236}">
                <a16:creationId xmlns:a16="http://schemas.microsoft.com/office/drawing/2014/main" id="{7B4EF253-287E-4426-9A05-B6A17621AB1C}"/>
              </a:ext>
            </a:extLst>
          </p:cNvPr>
          <p:cNvSpPr/>
          <p:nvPr/>
        </p:nvSpPr>
        <p:spPr>
          <a:xfrm rot="20318714">
            <a:off x="2879044" y="2967841"/>
            <a:ext cx="1143000" cy="50292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D83F5A3-7C7A-44A5-9877-3B3E101B8751}"/>
              </a:ext>
            </a:extLst>
          </p:cNvPr>
          <p:cNvSpPr/>
          <p:nvPr/>
        </p:nvSpPr>
        <p:spPr>
          <a:xfrm>
            <a:off x="6516210" y="4822292"/>
            <a:ext cx="1660124" cy="2895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Left 16">
            <a:extLst>
              <a:ext uri="{FF2B5EF4-FFF2-40B4-BE49-F238E27FC236}">
                <a16:creationId xmlns:a16="http://schemas.microsoft.com/office/drawing/2014/main" id="{E734B38A-0567-4841-80F9-4C0195D44D4A}"/>
              </a:ext>
            </a:extLst>
          </p:cNvPr>
          <p:cNvSpPr/>
          <p:nvPr/>
        </p:nvSpPr>
        <p:spPr>
          <a:xfrm rot="20318714">
            <a:off x="8148637" y="4438053"/>
            <a:ext cx="1143000" cy="50292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C68FC34E-12B6-438E-8F22-EDB161CA7651}"/>
              </a:ext>
            </a:extLst>
          </p:cNvPr>
          <p:cNvSpPr txBox="1"/>
          <p:nvPr/>
        </p:nvSpPr>
        <p:spPr>
          <a:xfrm>
            <a:off x="2313214" y="2340784"/>
            <a:ext cx="1558245" cy="369332"/>
          </a:xfrm>
          <a:prstGeom prst="rect">
            <a:avLst/>
          </a:prstGeom>
          <a:noFill/>
        </p:spPr>
        <p:txBody>
          <a:bodyPr wrap="square" rtlCol="0">
            <a:spAutoFit/>
          </a:bodyPr>
          <a:lstStyle/>
          <a:p>
            <a:r>
              <a:rPr lang="en-US" b="1" u="sng" dirty="0"/>
              <a:t>Click Here</a:t>
            </a:r>
          </a:p>
        </p:txBody>
      </p:sp>
      <p:sp>
        <p:nvSpPr>
          <p:cNvPr id="19" name="TextBox 18">
            <a:extLst>
              <a:ext uri="{FF2B5EF4-FFF2-40B4-BE49-F238E27FC236}">
                <a16:creationId xmlns:a16="http://schemas.microsoft.com/office/drawing/2014/main" id="{F3C76F06-0621-422C-9615-88888B42ECAF}"/>
              </a:ext>
            </a:extLst>
          </p:cNvPr>
          <p:cNvSpPr txBox="1"/>
          <p:nvPr/>
        </p:nvSpPr>
        <p:spPr>
          <a:xfrm>
            <a:off x="8320543" y="2324982"/>
            <a:ext cx="1510386" cy="646331"/>
          </a:xfrm>
          <a:prstGeom prst="rect">
            <a:avLst/>
          </a:prstGeom>
          <a:noFill/>
        </p:spPr>
        <p:txBody>
          <a:bodyPr wrap="square" rtlCol="0">
            <a:spAutoFit/>
          </a:bodyPr>
          <a:lstStyle/>
          <a:p>
            <a:r>
              <a:rPr lang="en-US" b="1" u="sng" dirty="0"/>
              <a:t>Then Here</a:t>
            </a:r>
          </a:p>
          <a:p>
            <a:endParaRPr lang="en-US" dirty="0"/>
          </a:p>
        </p:txBody>
      </p:sp>
    </p:spTree>
    <p:extLst>
      <p:ext uri="{BB962C8B-B14F-4D97-AF65-F5344CB8AC3E}">
        <p14:creationId xmlns:p14="http://schemas.microsoft.com/office/powerpoint/2010/main" val="3822716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fontScale="90000"/>
          </a:bodyPr>
          <a:lstStyle/>
          <a:p>
            <a:pPr algn="ctr"/>
            <a:r>
              <a:rPr lang="en-US" dirty="0"/>
              <a:t>Use of Force – Uploading Data</a:t>
            </a:r>
          </a:p>
        </p:txBody>
      </p:sp>
      <p:pic>
        <p:nvPicPr>
          <p:cNvPr id="4" name="Picture 3">
            <a:extLst>
              <a:ext uri="{FF2B5EF4-FFF2-40B4-BE49-F238E27FC236}">
                <a16:creationId xmlns:a16="http://schemas.microsoft.com/office/drawing/2014/main" id="{C5142B9D-9B7F-40F5-8CD2-E9F9E06A4473}"/>
              </a:ext>
            </a:extLst>
          </p:cNvPr>
          <p:cNvPicPr>
            <a:picLocks noChangeAspect="1"/>
          </p:cNvPicPr>
          <p:nvPr/>
        </p:nvPicPr>
        <p:blipFill rotWithShape="1">
          <a:blip r:embed="rId2"/>
          <a:srcRect t="9265" b="22350"/>
          <a:stretch/>
        </p:blipFill>
        <p:spPr>
          <a:xfrm>
            <a:off x="838200" y="2157274"/>
            <a:ext cx="10515600" cy="4254411"/>
          </a:xfrm>
          <a:prstGeom prst="rect">
            <a:avLst/>
          </a:prstGeom>
        </p:spPr>
      </p:pic>
      <p:sp>
        <p:nvSpPr>
          <p:cNvPr id="5" name="Rectangle 4">
            <a:extLst>
              <a:ext uri="{FF2B5EF4-FFF2-40B4-BE49-F238E27FC236}">
                <a16:creationId xmlns:a16="http://schemas.microsoft.com/office/drawing/2014/main" id="{1C128D8F-A992-43C0-9FC9-C7C6C7A2B3E4}"/>
              </a:ext>
            </a:extLst>
          </p:cNvPr>
          <p:cNvSpPr/>
          <p:nvPr/>
        </p:nvSpPr>
        <p:spPr>
          <a:xfrm>
            <a:off x="1101676" y="3764132"/>
            <a:ext cx="1544542" cy="226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Left 5">
            <a:extLst>
              <a:ext uri="{FF2B5EF4-FFF2-40B4-BE49-F238E27FC236}">
                <a16:creationId xmlns:a16="http://schemas.microsoft.com/office/drawing/2014/main" id="{50D0FEE1-7AF0-4F20-9E22-7800588B1E32}"/>
              </a:ext>
            </a:extLst>
          </p:cNvPr>
          <p:cNvSpPr/>
          <p:nvPr/>
        </p:nvSpPr>
        <p:spPr>
          <a:xfrm>
            <a:off x="2646218" y="3697464"/>
            <a:ext cx="834887" cy="29360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88784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fontScale="90000"/>
          </a:bodyPr>
          <a:lstStyle/>
          <a:p>
            <a:pPr algn="ctr"/>
            <a:r>
              <a:rPr lang="en-US" dirty="0"/>
              <a:t>Use of Force – Uploading Data</a:t>
            </a:r>
          </a:p>
        </p:txBody>
      </p:sp>
      <p:pic>
        <p:nvPicPr>
          <p:cNvPr id="8" name="Picture 7">
            <a:extLst>
              <a:ext uri="{FF2B5EF4-FFF2-40B4-BE49-F238E27FC236}">
                <a16:creationId xmlns:a16="http://schemas.microsoft.com/office/drawing/2014/main" id="{BC85E628-8A99-49D2-8EA4-141EF3C98C80}"/>
              </a:ext>
            </a:extLst>
          </p:cNvPr>
          <p:cNvPicPr>
            <a:picLocks noChangeAspect="1"/>
          </p:cNvPicPr>
          <p:nvPr/>
        </p:nvPicPr>
        <p:blipFill rotWithShape="1">
          <a:blip r:embed="rId2"/>
          <a:srcRect t="9175"/>
          <a:stretch/>
        </p:blipFill>
        <p:spPr>
          <a:xfrm>
            <a:off x="838200" y="1935921"/>
            <a:ext cx="10515600" cy="4443210"/>
          </a:xfrm>
          <a:prstGeom prst="rect">
            <a:avLst/>
          </a:prstGeom>
        </p:spPr>
      </p:pic>
      <p:sp>
        <p:nvSpPr>
          <p:cNvPr id="9" name="Rectangle 8">
            <a:extLst>
              <a:ext uri="{FF2B5EF4-FFF2-40B4-BE49-F238E27FC236}">
                <a16:creationId xmlns:a16="http://schemas.microsoft.com/office/drawing/2014/main" id="{0742021C-E451-4E1A-80ED-052A5E03BE49}"/>
              </a:ext>
            </a:extLst>
          </p:cNvPr>
          <p:cNvSpPr/>
          <p:nvPr/>
        </p:nvSpPr>
        <p:spPr>
          <a:xfrm>
            <a:off x="1189599" y="3504334"/>
            <a:ext cx="868964" cy="3872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Left 9">
            <a:extLst>
              <a:ext uri="{FF2B5EF4-FFF2-40B4-BE49-F238E27FC236}">
                <a16:creationId xmlns:a16="http://schemas.microsoft.com/office/drawing/2014/main" id="{5AA9658B-7781-41D6-8E3A-26B6F11F3FB7}"/>
              </a:ext>
            </a:extLst>
          </p:cNvPr>
          <p:cNvSpPr/>
          <p:nvPr/>
        </p:nvSpPr>
        <p:spPr>
          <a:xfrm rot="1786495">
            <a:off x="2112285" y="3912361"/>
            <a:ext cx="1030563" cy="49033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8437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838199" y="354122"/>
            <a:ext cx="10515600" cy="1325563"/>
          </a:xfrm>
        </p:spPr>
        <p:txBody>
          <a:bodyPr>
            <a:normAutofit fontScale="90000"/>
          </a:bodyPr>
          <a:lstStyle/>
          <a:p>
            <a:pPr algn="ctr"/>
            <a:r>
              <a:rPr lang="en-US" dirty="0"/>
              <a:t>Use of Force – Uploading Data</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838199" y="1825625"/>
            <a:ext cx="3516087" cy="4505324"/>
          </a:xfrm>
        </p:spPr>
        <p:txBody>
          <a:bodyPr>
            <a:normAutofit/>
          </a:bodyPr>
          <a:lstStyle/>
          <a:p>
            <a:pPr>
              <a:buFont typeface="Wingdings" panose="05000000000000000000" pitchFamily="2" charset="2"/>
              <a:buChar char="Ø"/>
            </a:pPr>
            <a:r>
              <a:rPr lang="en-US" dirty="0">
                <a:solidFill>
                  <a:schemeClr val="tx1"/>
                </a:solidFill>
              </a:rPr>
              <a:t>Submitting from RMS generated file</a:t>
            </a:r>
          </a:p>
          <a:p>
            <a:pPr>
              <a:buFont typeface="Wingdings" panose="05000000000000000000" pitchFamily="2" charset="2"/>
              <a:buChar char="Ø"/>
            </a:pPr>
            <a:endParaRPr lang="en-US" dirty="0">
              <a:solidFill>
                <a:schemeClr val="tx1"/>
              </a:solidFill>
            </a:endParaRPr>
          </a:p>
          <a:p>
            <a:pPr lvl="1" algn="l"/>
            <a:r>
              <a:rPr lang="en-US" sz="2400" dirty="0"/>
              <a:t>Find the file and then click “OPEN”</a:t>
            </a:r>
          </a:p>
          <a:p>
            <a:pPr marL="1028700" lvl="1" indent="-571500" algn="l">
              <a:buFont typeface="Wingdings" panose="05000000000000000000" pitchFamily="2" charset="2"/>
              <a:buChar char="Ø"/>
            </a:pPr>
            <a:endParaRPr lang="en-US" sz="3000" dirty="0">
              <a:solidFill>
                <a:schemeClr val="tx1"/>
              </a:solidFill>
            </a:endParaRPr>
          </a:p>
        </p:txBody>
      </p:sp>
      <p:pic>
        <p:nvPicPr>
          <p:cNvPr id="4" name="Picture 3">
            <a:extLst>
              <a:ext uri="{FF2B5EF4-FFF2-40B4-BE49-F238E27FC236}">
                <a16:creationId xmlns:a16="http://schemas.microsoft.com/office/drawing/2014/main" id="{809A9643-216E-4880-86A4-0FAFFA760375}"/>
              </a:ext>
            </a:extLst>
          </p:cNvPr>
          <p:cNvPicPr>
            <a:picLocks noChangeAspect="1"/>
          </p:cNvPicPr>
          <p:nvPr/>
        </p:nvPicPr>
        <p:blipFill>
          <a:blip r:embed="rId2"/>
          <a:stretch>
            <a:fillRect/>
          </a:stretch>
        </p:blipFill>
        <p:spPr>
          <a:xfrm>
            <a:off x="5391150" y="1825625"/>
            <a:ext cx="5962650" cy="4505325"/>
          </a:xfrm>
          <a:prstGeom prst="rect">
            <a:avLst/>
          </a:prstGeom>
        </p:spPr>
      </p:pic>
      <p:sp>
        <p:nvSpPr>
          <p:cNvPr id="5" name="Arrow: Left 4">
            <a:extLst>
              <a:ext uri="{FF2B5EF4-FFF2-40B4-BE49-F238E27FC236}">
                <a16:creationId xmlns:a16="http://schemas.microsoft.com/office/drawing/2014/main" id="{D8F60F60-456A-4DF6-AD76-ECA90B285EAD}"/>
              </a:ext>
            </a:extLst>
          </p:cNvPr>
          <p:cNvSpPr/>
          <p:nvPr/>
        </p:nvSpPr>
        <p:spPr>
          <a:xfrm rot="19152028">
            <a:off x="10035551" y="5407068"/>
            <a:ext cx="1205948" cy="47138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2C49E409-41CB-4C0A-A642-1528EDD762C7}"/>
              </a:ext>
            </a:extLst>
          </p:cNvPr>
          <p:cNvSpPr/>
          <p:nvPr/>
        </p:nvSpPr>
        <p:spPr>
          <a:xfrm rot="1586554">
            <a:off x="6137041" y="2516278"/>
            <a:ext cx="1020418" cy="42406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149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5">
            <a:extLst>
              <a:ext uri="{FF2B5EF4-FFF2-40B4-BE49-F238E27FC236}">
                <a16:creationId xmlns:a16="http://schemas.microsoft.com/office/drawing/2014/main" id="{07B5B9D9-014D-4D35-AFC0-E0C477B9805B}"/>
              </a:ext>
            </a:extLst>
          </p:cNvPr>
          <p:cNvSpPr>
            <a:spLocks noGrp="1"/>
          </p:cNvSpPr>
          <p:nvPr>
            <p:ph type="title"/>
          </p:nvPr>
        </p:nvSpPr>
        <p:spPr>
          <a:xfrm>
            <a:off x="913795" y="0"/>
            <a:ext cx="10353761" cy="1148861"/>
          </a:xfrm>
        </p:spPr>
        <p:txBody>
          <a:bodyPr/>
          <a:lstStyle/>
          <a:p>
            <a:pPr marL="53975"/>
            <a:r>
              <a:rPr lang="en-US" altLang="en-US" dirty="0"/>
              <a:t>CJIS Staff </a:t>
            </a:r>
          </a:p>
        </p:txBody>
      </p:sp>
      <p:sp>
        <p:nvSpPr>
          <p:cNvPr id="11267" name="Text Box 11">
            <a:extLst>
              <a:ext uri="{FF2B5EF4-FFF2-40B4-BE49-F238E27FC236}">
                <a16:creationId xmlns:a16="http://schemas.microsoft.com/office/drawing/2014/main" id="{4378F5CF-8281-4C49-888F-EBB4C301CD44}"/>
              </a:ext>
            </a:extLst>
          </p:cNvPr>
          <p:cNvSpPr>
            <a:spLocks noGrp="1"/>
          </p:cNvSpPr>
          <p:nvPr>
            <p:ph sz="quarter" idx="1"/>
          </p:nvPr>
        </p:nvSpPr>
        <p:spPr>
          <a:xfrm>
            <a:off x="0" y="1014754"/>
            <a:ext cx="12192000" cy="1200329"/>
          </a:xfrm>
        </p:spPr>
        <p:txBody>
          <a:bodyPr vert="horz" wrap="square" lIns="91440" tIns="45720" rIns="91440" bIns="45720" rtlCol="0" anchor="t">
            <a:spAutoFit/>
          </a:bodyPr>
          <a:lstStyle/>
          <a:p>
            <a:pPr marL="0" indent="0" algn="ctr">
              <a:lnSpc>
                <a:spcPct val="100000"/>
              </a:lnSpc>
              <a:spcBef>
                <a:spcPts val="0"/>
              </a:spcBef>
              <a:buNone/>
            </a:pPr>
            <a:r>
              <a:rPr lang="en-US" altLang="en-US" sz="1800" b="1" dirty="0">
                <a:cs typeface="Times New Roman"/>
              </a:rPr>
              <a:t>Assistant Director: </a:t>
            </a:r>
          </a:p>
          <a:p>
            <a:pPr marL="0" indent="0" algn="ctr">
              <a:lnSpc>
                <a:spcPct val="100000"/>
              </a:lnSpc>
              <a:spcBef>
                <a:spcPts val="0"/>
              </a:spcBef>
              <a:buNone/>
            </a:pPr>
            <a:r>
              <a:rPr lang="en-US" altLang="en-US" sz="1800" dirty="0">
                <a:cs typeface="Arial"/>
              </a:rPr>
              <a:t>Elisha Carlock</a:t>
            </a:r>
          </a:p>
          <a:p>
            <a:pPr marL="0" indent="0" algn="ctr">
              <a:lnSpc>
                <a:spcPct val="100000"/>
              </a:lnSpc>
              <a:spcBef>
                <a:spcPts val="0"/>
              </a:spcBef>
              <a:buNone/>
            </a:pPr>
            <a:r>
              <a:rPr lang="en-US" altLang="en-US" sz="1800" dirty="0">
                <a:cs typeface="Arial"/>
              </a:rPr>
              <a:t>573-526-6153 ext. 2604</a:t>
            </a:r>
          </a:p>
          <a:p>
            <a:pPr marL="0" indent="0" algn="ctr">
              <a:lnSpc>
                <a:spcPct val="100000"/>
              </a:lnSpc>
              <a:spcBef>
                <a:spcPts val="0"/>
              </a:spcBef>
              <a:buNone/>
            </a:pPr>
            <a:r>
              <a:rPr lang="en-US" altLang="en-US" sz="1800">
                <a:cs typeface="Arial"/>
              </a:rPr>
              <a:t>Elisha.Carlock@mshp.dps.mo.gov</a:t>
            </a:r>
          </a:p>
        </p:txBody>
      </p:sp>
      <p:sp>
        <p:nvSpPr>
          <p:cNvPr id="11268" name="Content Placeholder 1">
            <a:extLst>
              <a:ext uri="{FF2B5EF4-FFF2-40B4-BE49-F238E27FC236}">
                <a16:creationId xmlns:a16="http://schemas.microsoft.com/office/drawing/2014/main" id="{675EE85A-2B85-4F2E-B51F-22C385DD269F}"/>
              </a:ext>
            </a:extLst>
          </p:cNvPr>
          <p:cNvSpPr>
            <a:spLocks noGrp="1"/>
          </p:cNvSpPr>
          <p:nvPr>
            <p:ph sz="quarter" idx="2"/>
          </p:nvPr>
        </p:nvSpPr>
        <p:spPr>
          <a:xfrm>
            <a:off x="1" y="2230244"/>
            <a:ext cx="5834742" cy="4627755"/>
          </a:xfrm>
        </p:spPr>
        <p:txBody>
          <a:bodyPr vert="horz" lIns="91440" tIns="45720" rIns="91440" bIns="45720" rtlCol="0" anchor="t">
            <a:noAutofit/>
          </a:bodyPr>
          <a:lstStyle/>
          <a:p>
            <a:pPr marL="0" indent="0" defTabSz="457200">
              <a:lnSpc>
                <a:spcPct val="100000"/>
              </a:lnSpc>
              <a:spcBef>
                <a:spcPts val="0"/>
              </a:spcBef>
              <a:buClr>
                <a:schemeClr val="accent2"/>
              </a:buClr>
              <a:buSzPct val="60000"/>
              <a:buNone/>
            </a:pPr>
            <a:r>
              <a:rPr lang="en-US" altLang="en-US" sz="1800" dirty="0"/>
              <a:t>JAY STALLONS</a:t>
            </a:r>
            <a:br>
              <a:rPr lang="en-US" altLang="en-US" sz="1800" dirty="0"/>
            </a:br>
            <a:r>
              <a:rPr lang="en-US" altLang="en-US" sz="1800" b="1"/>
              <a:t>TROOP A &amp; H </a:t>
            </a:r>
            <a:r>
              <a:rPr lang="en-US" altLang="en-US" sz="1800">
                <a:effectLst/>
              </a:rPr>
              <a:t>Senior Program Specialist</a:t>
            </a:r>
          </a:p>
          <a:p>
            <a:pPr marL="0" indent="0" defTabSz="457200">
              <a:lnSpc>
                <a:spcPct val="100000"/>
              </a:lnSpc>
              <a:spcBef>
                <a:spcPts val="0"/>
              </a:spcBef>
              <a:buClr>
                <a:schemeClr val="accent2"/>
              </a:buClr>
              <a:buSzPct val="60000"/>
              <a:buNone/>
            </a:pPr>
            <a:r>
              <a:rPr lang="en-US" sz="1800" dirty="0">
                <a:effectLst/>
                <a:ea typeface="Calibri" panose="020F0502020204030204" pitchFamily="34" charset="0"/>
                <a:cs typeface="Arial" panose="020B0604020202020204" pitchFamily="34" charset="0"/>
              </a:rPr>
              <a:t>573-526-6153 ext. 2816</a:t>
            </a:r>
            <a:br>
              <a:rPr lang="en-US" altLang="en-US" sz="1800" dirty="0"/>
            </a:br>
            <a:r>
              <a:rPr lang="en-US" altLang="en-US" sz="1800" dirty="0"/>
              <a:t>Jay.Stallons@mshp.dps.mo.gov</a:t>
            </a:r>
          </a:p>
          <a:p>
            <a:pPr marL="0" indent="0" defTabSz="457200">
              <a:lnSpc>
                <a:spcPct val="100000"/>
              </a:lnSpc>
              <a:spcBef>
                <a:spcPts val="0"/>
              </a:spcBef>
              <a:buClr>
                <a:schemeClr val="accent2"/>
              </a:buClr>
              <a:buSzPct val="60000"/>
              <a:buNone/>
            </a:pPr>
            <a:endParaRPr lang="en-US" altLang="en-US" sz="1800" dirty="0"/>
          </a:p>
          <a:p>
            <a:pPr marL="0" indent="0">
              <a:lnSpc>
                <a:spcPct val="100000"/>
              </a:lnSpc>
              <a:spcBef>
                <a:spcPts val="0"/>
              </a:spcBef>
              <a:buNone/>
            </a:pPr>
            <a:r>
              <a:rPr lang="en-US" altLang="en-US" sz="1800">
                <a:cs typeface="Arial" panose="020B0604020202020204"/>
              </a:rPr>
              <a:t>VACANT</a:t>
            </a:r>
            <a:endParaRPr lang="en-US" altLang="en-US" sz="1800" dirty="0">
              <a:cs typeface="Arial" panose="020B0604020202020204"/>
            </a:endParaRPr>
          </a:p>
          <a:p>
            <a:pPr marL="0" indent="0">
              <a:lnSpc>
                <a:spcPct val="100000"/>
              </a:lnSpc>
              <a:spcBef>
                <a:spcPts val="0"/>
              </a:spcBef>
              <a:buNone/>
            </a:pPr>
            <a:r>
              <a:rPr lang="en-US" altLang="en-US" sz="1800" b="1">
                <a:cs typeface="Arial"/>
              </a:rPr>
              <a:t>TROOP C METRO</a:t>
            </a:r>
            <a:r>
              <a:rPr lang="en-US" altLang="en-US" sz="1800">
                <a:cs typeface="Arial"/>
              </a:rPr>
              <a:t> Senior Program Specialist</a:t>
            </a:r>
            <a:endParaRPr lang="en-US" altLang="en-US" sz="1800" dirty="0">
              <a:cs typeface="Arial" panose="020B0604020202020204"/>
            </a:endParaRPr>
          </a:p>
          <a:p>
            <a:pPr marL="0" indent="0">
              <a:lnSpc>
                <a:spcPct val="100000"/>
              </a:lnSpc>
              <a:spcBef>
                <a:spcPts val="0"/>
              </a:spcBef>
              <a:buNone/>
            </a:pPr>
            <a:r>
              <a:rPr lang="en-US" altLang="en-US" sz="1800">
                <a:cs typeface="Arial" panose="020B0604020202020204"/>
              </a:rPr>
              <a:t>573-526-6153</a:t>
            </a:r>
            <a:endParaRPr lang="en-US" altLang="en-US" sz="1800" dirty="0">
              <a:cs typeface="Arial" panose="020B0604020202020204"/>
            </a:endParaRPr>
          </a:p>
          <a:p>
            <a:pPr marL="0" indent="0">
              <a:lnSpc>
                <a:spcPct val="100000"/>
              </a:lnSpc>
              <a:spcBef>
                <a:spcPts val="0"/>
              </a:spcBef>
              <a:buNone/>
            </a:pPr>
            <a:r>
              <a:rPr lang="en-US" altLang="en-US" sz="1800">
                <a:cs typeface="Arial"/>
              </a:rPr>
              <a:t>UCR@mshp.dps.mo.gov</a:t>
            </a:r>
            <a:endParaRPr lang="en-US" altLang="en-US" sz="1800" dirty="0">
              <a:cs typeface="Arial" panose="020B0604020202020204"/>
            </a:endParaRPr>
          </a:p>
          <a:p>
            <a:pPr marL="0" indent="0">
              <a:lnSpc>
                <a:spcPct val="100000"/>
              </a:lnSpc>
              <a:spcBef>
                <a:spcPts val="0"/>
              </a:spcBef>
              <a:buNone/>
            </a:pPr>
            <a:endParaRPr lang="en-US" altLang="en-US" sz="1800" dirty="0"/>
          </a:p>
          <a:p>
            <a:pPr marL="0" indent="0">
              <a:lnSpc>
                <a:spcPct val="100000"/>
              </a:lnSpc>
              <a:spcBef>
                <a:spcPts val="0"/>
              </a:spcBef>
              <a:buNone/>
            </a:pPr>
            <a:r>
              <a:rPr lang="en-US" altLang="en-US" sz="1800" dirty="0"/>
              <a:t>CHELSEY KINCAID</a:t>
            </a:r>
            <a:br>
              <a:rPr lang="en-US" altLang="en-US" sz="1800" dirty="0"/>
            </a:br>
            <a:r>
              <a:rPr lang="en-US" altLang="en-US" sz="1800" b="1" dirty="0"/>
              <a:t>TROOP C</a:t>
            </a:r>
            <a:r>
              <a:rPr lang="en-US" altLang="en-US" sz="1800" dirty="0"/>
              <a:t> </a:t>
            </a:r>
            <a:r>
              <a:rPr lang="en-US" altLang="en-US" sz="1800" b="1" dirty="0"/>
              <a:t>RURAL </a:t>
            </a:r>
            <a:r>
              <a:rPr lang="en-US" altLang="en-US" sz="1800">
                <a:effectLst/>
              </a:rPr>
              <a:t>Senior Program Specialist</a:t>
            </a:r>
            <a:endParaRPr lang="en-US" altLang="en-US" sz="1800">
              <a:effectLst/>
              <a:cs typeface="Arial"/>
            </a:endParaRPr>
          </a:p>
          <a:p>
            <a:pPr marL="0" indent="0" defTabSz="457200">
              <a:lnSpc>
                <a:spcPct val="100000"/>
              </a:lnSpc>
              <a:spcBef>
                <a:spcPts val="0"/>
              </a:spcBef>
              <a:buClr>
                <a:schemeClr val="accent2"/>
              </a:buClr>
              <a:buSzPct val="60000"/>
              <a:buNone/>
            </a:pPr>
            <a:r>
              <a:rPr lang="en-US" sz="1800" dirty="0">
                <a:effectLst/>
                <a:ea typeface="Calibri" panose="020F0502020204030204" pitchFamily="34" charset="0"/>
                <a:cs typeface="Arial" panose="020B0604020202020204" pitchFamily="34" charset="0"/>
              </a:rPr>
              <a:t>573-526-6153 ext. 6805</a:t>
            </a:r>
          </a:p>
          <a:p>
            <a:pPr marL="0" indent="0" defTabSz="457200">
              <a:lnSpc>
                <a:spcPct val="100000"/>
              </a:lnSpc>
              <a:spcBef>
                <a:spcPts val="0"/>
              </a:spcBef>
              <a:buClr>
                <a:schemeClr val="accent2"/>
              </a:buClr>
              <a:buSzPct val="60000"/>
              <a:buNone/>
            </a:pPr>
            <a:r>
              <a:rPr lang="en-US" altLang="en-US" sz="1800" dirty="0"/>
              <a:t>Chelsey.Kincaid</a:t>
            </a:r>
            <a:r>
              <a:rPr lang="en-US" sz="1800" dirty="0">
                <a:effectLst/>
                <a:ea typeface="Calibri" panose="020F0502020204030204" pitchFamily="34" charset="0"/>
                <a:cs typeface="Arial" panose="020B0604020202020204" pitchFamily="34" charset="0"/>
              </a:rPr>
              <a:t>@</a:t>
            </a:r>
            <a:r>
              <a:rPr lang="en-US" altLang="en-US" sz="1800" dirty="0"/>
              <a:t>mshp.dps.mo.gov</a:t>
            </a:r>
          </a:p>
          <a:p>
            <a:pPr marL="0" indent="0" defTabSz="457200">
              <a:spcBef>
                <a:spcPts val="0"/>
              </a:spcBef>
              <a:buClr>
                <a:schemeClr val="accent2"/>
              </a:buClr>
              <a:buSzPct val="60000"/>
              <a:buNone/>
            </a:pPr>
            <a:endParaRPr lang="en-US" altLang="en-US" sz="1800" dirty="0"/>
          </a:p>
        </p:txBody>
      </p:sp>
      <p:sp>
        <p:nvSpPr>
          <p:cNvPr id="11269" name="Content Placeholder 1">
            <a:extLst>
              <a:ext uri="{FF2B5EF4-FFF2-40B4-BE49-F238E27FC236}">
                <a16:creationId xmlns:a16="http://schemas.microsoft.com/office/drawing/2014/main" id="{33A3E048-435D-4AC5-A36A-A5641C4E88D7}"/>
              </a:ext>
            </a:extLst>
          </p:cNvPr>
          <p:cNvSpPr txBox="1">
            <a:spLocks/>
          </p:cNvSpPr>
          <p:nvPr/>
        </p:nvSpPr>
        <p:spPr bwMode="auto">
          <a:xfrm>
            <a:off x="6357259" y="2230244"/>
            <a:ext cx="5834742" cy="4627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marL="319088" indent="-319088">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indent="-228600">
              <a:spcBef>
                <a:spcPts val="400"/>
              </a:spcBef>
              <a:buClr>
                <a:srgbClr val="A5AB81"/>
              </a:buClr>
              <a:buSzPct val="75000"/>
              <a:buFont typeface="Wingdings" panose="05000000000000000000" pitchFamily="2" charset="2"/>
              <a:buChar char=""/>
              <a:defRPr sz="2000">
                <a:solidFill>
                  <a:schemeClr val="tx1"/>
                </a:solidFill>
                <a:latin typeface="Tw Cen MT" panose="020B0602020104020603" pitchFamily="34" charset="0"/>
              </a:defRPr>
            </a:lvl4pPr>
            <a:lvl5pPr indent="-228600">
              <a:spcBef>
                <a:spcPts val="400"/>
              </a:spcBef>
              <a:buClr>
                <a:srgbClr val="D8B25C"/>
              </a:buClr>
              <a:buSzPct val="65000"/>
              <a:buFont typeface="Wingdings" panose="05000000000000000000" pitchFamily="2" charset="2"/>
              <a:buChar char=""/>
              <a:defRPr sz="2000">
                <a:solidFill>
                  <a:schemeClr val="tx1"/>
                </a:solidFill>
                <a:latin typeface="Tw Cen MT" panose="020B0602020104020603" pitchFamily="34" charset="0"/>
              </a:defRPr>
            </a:lvl5pPr>
            <a:lvl6pPr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0"/>
              </a:defRPr>
            </a:lvl6pPr>
            <a:lvl7pPr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0"/>
              </a:defRPr>
            </a:lvl7pPr>
            <a:lvl8pPr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0"/>
              </a:defRPr>
            </a:lvl8pPr>
            <a:lvl9pPr indent="-228600" eaLnBrk="0" fontAlgn="base" hangingPunct="0">
              <a:spcBef>
                <a:spcPts val="400"/>
              </a:spcBef>
              <a:spcAft>
                <a:spcPct val="0"/>
              </a:spcAft>
              <a:buClr>
                <a:srgbClr val="D8B25C"/>
              </a:buClr>
              <a:buSzPct val="65000"/>
              <a:buFont typeface="Wingdings" panose="05000000000000000000" pitchFamily="2" charset="2"/>
              <a:buChar char=""/>
              <a:defRPr sz="2000">
                <a:solidFill>
                  <a:schemeClr val="tx1"/>
                </a:solidFill>
                <a:latin typeface="Tw Cen MT" panose="020B0602020104020603" pitchFamily="34" charset="0"/>
              </a:defRPr>
            </a:lvl9pPr>
          </a:lstStyle>
          <a:p>
            <a:pPr marL="0" indent="0" algn="r">
              <a:spcBef>
                <a:spcPts val="0"/>
              </a:spcBef>
              <a:buNone/>
            </a:pPr>
            <a:r>
              <a:rPr lang="en-US" altLang="en-US" sz="1800">
                <a:latin typeface="+mn-lt"/>
              </a:rPr>
              <a:t>KEVIN NEELEY</a:t>
            </a:r>
            <a:endParaRPr lang="en-US"/>
          </a:p>
          <a:p>
            <a:pPr marL="0" indent="0" algn="r">
              <a:spcBef>
                <a:spcPts val="0"/>
              </a:spcBef>
              <a:buNone/>
            </a:pPr>
            <a:r>
              <a:rPr lang="en-US" altLang="en-US" sz="1800" b="1">
                <a:latin typeface="+mn-lt"/>
              </a:rPr>
              <a:t>Troop B &amp; F</a:t>
            </a:r>
            <a:r>
              <a:rPr lang="en-US" altLang="en-US" sz="1800">
                <a:latin typeface="+mn-lt"/>
              </a:rPr>
              <a:t> Senior Program Specialist</a:t>
            </a:r>
            <a:endParaRPr lang="en-US"/>
          </a:p>
          <a:p>
            <a:pPr marL="0" indent="0" algn="r">
              <a:spcBef>
                <a:spcPts val="0"/>
              </a:spcBef>
              <a:buNone/>
            </a:pPr>
            <a:r>
              <a:rPr lang="en-US" altLang="en-US" sz="1800">
                <a:latin typeface="+mn-lt"/>
              </a:rPr>
              <a:t>573-526-6153 ext. 2632</a:t>
            </a:r>
            <a:endParaRPr lang="en-US"/>
          </a:p>
          <a:p>
            <a:pPr marL="0" indent="0" algn="r">
              <a:spcBef>
                <a:spcPts val="0"/>
              </a:spcBef>
              <a:buNone/>
            </a:pPr>
            <a:r>
              <a:rPr lang="en-US" altLang="en-US" sz="1800">
                <a:latin typeface="+mn-lt"/>
              </a:rPr>
              <a:t>Kevin.Neeley@mshp.dps.mo.gov</a:t>
            </a:r>
            <a:endParaRPr lang="en-US"/>
          </a:p>
          <a:p>
            <a:pPr marL="0" indent="0" algn="r">
              <a:spcBef>
                <a:spcPts val="0"/>
              </a:spcBef>
              <a:buNone/>
            </a:pPr>
            <a:endParaRPr lang="en-US" altLang="en-US" sz="1800" dirty="0">
              <a:latin typeface="+mn-lt"/>
            </a:endParaRPr>
          </a:p>
          <a:p>
            <a:pPr marL="0" indent="0" algn="r">
              <a:spcBef>
                <a:spcPts val="0"/>
              </a:spcBef>
              <a:buNone/>
            </a:pPr>
            <a:r>
              <a:rPr lang="en-US" altLang="en-US" sz="1800">
                <a:latin typeface="+mn-lt"/>
              </a:rPr>
              <a:t>VACANT</a:t>
            </a:r>
            <a:br>
              <a:rPr lang="en-US" altLang="en-US" sz="1800" dirty="0">
                <a:latin typeface="+mn-lt"/>
              </a:rPr>
            </a:br>
            <a:r>
              <a:rPr lang="en-US" altLang="en-US" sz="1800" b="1">
                <a:effectLst>
                  <a:outerShdw blurRad="38100" dist="38100" dir="2700000" algn="tl">
                    <a:srgbClr val="000000">
                      <a:alpha val="43137"/>
                    </a:srgbClr>
                  </a:outerShdw>
                </a:effectLst>
                <a:latin typeface="+mn-lt"/>
              </a:rPr>
              <a:t>TROOP D</a:t>
            </a:r>
            <a:r>
              <a:rPr lang="en-US" altLang="en-US" sz="1800" dirty="0">
                <a:latin typeface="+mn-lt"/>
              </a:rPr>
              <a:t> Senior Program Specialist</a:t>
            </a:r>
            <a:endParaRPr lang="en-US"/>
          </a:p>
          <a:p>
            <a:pPr marL="0" indent="0" algn="r">
              <a:spcBef>
                <a:spcPts val="0"/>
              </a:spcBef>
              <a:buNone/>
            </a:pPr>
            <a:r>
              <a:rPr lang="en-US" altLang="en-US" sz="1800">
                <a:latin typeface="+mn-lt"/>
                <a:cs typeface="Arial"/>
              </a:rPr>
              <a:t>417-895-6868 </a:t>
            </a:r>
            <a:endParaRPr lang="en-US" sz="1800">
              <a:latin typeface="+mn-lt"/>
              <a:ea typeface="Calibri"/>
              <a:cs typeface="Arial"/>
            </a:endParaRPr>
          </a:p>
          <a:p>
            <a:pPr marL="0" indent="0" algn="r">
              <a:spcBef>
                <a:spcPts val="0"/>
              </a:spcBef>
              <a:buNone/>
            </a:pPr>
            <a:r>
              <a:rPr lang="en-US" sz="1800">
                <a:latin typeface="+mn-lt"/>
                <a:ea typeface="Calibri"/>
                <a:cs typeface="Arial"/>
              </a:rPr>
              <a:t>UCR@</a:t>
            </a:r>
            <a:r>
              <a:rPr lang="en-US" altLang="en-US" sz="1800">
                <a:latin typeface="+mn-lt"/>
                <a:cs typeface="Arial"/>
              </a:rPr>
              <a:t>mshp.dps.mo.gov</a:t>
            </a:r>
            <a:endParaRPr lang="en-US" sz="1800">
              <a:latin typeface="+mn-lt"/>
              <a:ea typeface="Calibri"/>
              <a:cs typeface="Arial"/>
            </a:endParaRPr>
          </a:p>
          <a:p>
            <a:pPr marL="0" indent="0" algn="r">
              <a:spcBef>
                <a:spcPts val="0"/>
              </a:spcBef>
              <a:buNone/>
            </a:pPr>
            <a:endParaRPr lang="en-US" altLang="en-US" sz="1800" dirty="0">
              <a:latin typeface="+mn-lt"/>
            </a:endParaRPr>
          </a:p>
          <a:p>
            <a:pPr marL="0" indent="0" algn="r">
              <a:spcBef>
                <a:spcPts val="0"/>
              </a:spcBef>
              <a:buNone/>
            </a:pPr>
            <a:r>
              <a:rPr lang="en-US" sz="1800" dirty="0">
                <a:effectLst/>
                <a:latin typeface="+mn-lt"/>
                <a:ea typeface="Calibri" panose="020F0502020204030204" pitchFamily="34" charset="0"/>
                <a:cs typeface="Arial" panose="020B0604020202020204" pitchFamily="34" charset="0"/>
              </a:rPr>
              <a:t>SCOTT CLINE</a:t>
            </a:r>
            <a:br>
              <a:rPr lang="en-US" altLang="en-US" sz="1800" dirty="0">
                <a:latin typeface="+mn-lt"/>
              </a:rPr>
            </a:br>
            <a:r>
              <a:rPr lang="en-US" altLang="en-US" sz="1800" b="1" dirty="0">
                <a:effectLst>
                  <a:outerShdw blurRad="38100" dist="38100" dir="2700000" algn="tl">
                    <a:srgbClr val="000000">
                      <a:alpha val="43137"/>
                    </a:srgbClr>
                  </a:outerShdw>
                </a:effectLst>
                <a:latin typeface="+mn-lt"/>
              </a:rPr>
              <a:t>TROOP E, G, &amp; I </a:t>
            </a:r>
            <a:r>
              <a:rPr lang="en-US" altLang="en-US" sz="1800" dirty="0">
                <a:latin typeface="+mn-lt"/>
              </a:rPr>
              <a:t>Senior Program Specialist</a:t>
            </a:r>
          </a:p>
          <a:p>
            <a:pPr marL="0" indent="0" algn="r" defTabSz="457200">
              <a:spcBef>
                <a:spcPts val="0"/>
              </a:spcBef>
              <a:buNone/>
            </a:pPr>
            <a:r>
              <a:rPr lang="en-US" sz="1800" dirty="0">
                <a:effectLst/>
                <a:latin typeface="+mn-lt"/>
                <a:ea typeface="Calibri" panose="020F0502020204030204" pitchFamily="34" charset="0"/>
                <a:cs typeface="Arial" panose="020B0604020202020204" pitchFamily="34" charset="0"/>
              </a:rPr>
              <a:t>417-469-3726 ext. 3761</a:t>
            </a:r>
          </a:p>
          <a:p>
            <a:pPr marL="0" indent="0" algn="r" defTabSz="457200">
              <a:spcBef>
                <a:spcPts val="0"/>
              </a:spcBef>
              <a:buNone/>
            </a:pPr>
            <a:r>
              <a:rPr lang="en-US" sz="1800">
                <a:latin typeface="+mn-lt"/>
                <a:ea typeface="Calibri"/>
                <a:cs typeface="Arial"/>
              </a:rPr>
              <a:t>Scott.Cline@mshp.dps.mo.gov</a:t>
            </a:r>
          </a:p>
        </p:txBody>
      </p:sp>
    </p:spTree>
    <p:extLst>
      <p:ext uri="{BB962C8B-B14F-4D97-AF65-F5344CB8AC3E}">
        <p14:creationId xmlns:p14="http://schemas.microsoft.com/office/powerpoint/2010/main" val="8067949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fontScale="90000"/>
          </a:bodyPr>
          <a:lstStyle/>
          <a:p>
            <a:pPr algn="ctr"/>
            <a:r>
              <a:rPr lang="en-US" dirty="0"/>
              <a:t>Use of Force – Uploading Data</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838200" y="1690688"/>
            <a:ext cx="3233057" cy="4486275"/>
          </a:xfrm>
        </p:spPr>
        <p:txBody>
          <a:bodyPr>
            <a:normAutofit/>
          </a:bodyPr>
          <a:lstStyle/>
          <a:p>
            <a:pPr>
              <a:buFont typeface="Wingdings" panose="05000000000000000000" pitchFamily="2" charset="2"/>
              <a:buChar char="Ø"/>
            </a:pPr>
            <a:r>
              <a:rPr lang="en-US" sz="3000" dirty="0">
                <a:solidFill>
                  <a:schemeClr val="tx1"/>
                </a:solidFill>
              </a:rPr>
              <a:t>Submitting from RMS generated file</a:t>
            </a:r>
          </a:p>
          <a:p>
            <a:pPr lvl="1" algn="l"/>
            <a:r>
              <a:rPr lang="en-US" sz="2400" dirty="0"/>
              <a:t>Once file name appears in file box, select “UPLOAD”</a:t>
            </a:r>
          </a:p>
          <a:p>
            <a:pPr marL="1028700" lvl="1" indent="-571500" algn="l">
              <a:buFont typeface="Wingdings" panose="05000000000000000000" pitchFamily="2" charset="2"/>
              <a:buChar char="Ø"/>
            </a:pPr>
            <a:endParaRPr lang="en-US" sz="3000" dirty="0">
              <a:solidFill>
                <a:schemeClr val="tx1"/>
              </a:solidFill>
            </a:endParaRPr>
          </a:p>
        </p:txBody>
      </p:sp>
      <p:pic>
        <p:nvPicPr>
          <p:cNvPr id="4" name="Picture 3">
            <a:extLst>
              <a:ext uri="{FF2B5EF4-FFF2-40B4-BE49-F238E27FC236}">
                <a16:creationId xmlns:a16="http://schemas.microsoft.com/office/drawing/2014/main" id="{9BCF99A3-6CA0-4E79-8D59-8A8E97A26AB2}"/>
              </a:ext>
            </a:extLst>
          </p:cNvPr>
          <p:cNvPicPr>
            <a:picLocks noChangeAspect="1"/>
          </p:cNvPicPr>
          <p:nvPr/>
        </p:nvPicPr>
        <p:blipFill rotWithShape="1">
          <a:blip r:embed="rId2"/>
          <a:srcRect t="8912"/>
          <a:stretch/>
        </p:blipFill>
        <p:spPr>
          <a:xfrm>
            <a:off x="4630642" y="1935921"/>
            <a:ext cx="6712509" cy="4587853"/>
          </a:xfrm>
          <a:prstGeom prst="rect">
            <a:avLst/>
          </a:prstGeom>
        </p:spPr>
      </p:pic>
      <p:sp>
        <p:nvSpPr>
          <p:cNvPr id="5" name="Rectangle 4">
            <a:extLst>
              <a:ext uri="{FF2B5EF4-FFF2-40B4-BE49-F238E27FC236}">
                <a16:creationId xmlns:a16="http://schemas.microsoft.com/office/drawing/2014/main" id="{48592CE9-BF93-4E64-B845-CB57F3C100E5}"/>
              </a:ext>
            </a:extLst>
          </p:cNvPr>
          <p:cNvSpPr/>
          <p:nvPr/>
        </p:nvSpPr>
        <p:spPr>
          <a:xfrm>
            <a:off x="4898369" y="4121373"/>
            <a:ext cx="379025" cy="3445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Up 5">
            <a:extLst>
              <a:ext uri="{FF2B5EF4-FFF2-40B4-BE49-F238E27FC236}">
                <a16:creationId xmlns:a16="http://schemas.microsoft.com/office/drawing/2014/main" id="{3C1C2502-ADA3-4425-990B-87EE24549BBE}"/>
              </a:ext>
            </a:extLst>
          </p:cNvPr>
          <p:cNvSpPr/>
          <p:nvPr/>
        </p:nvSpPr>
        <p:spPr>
          <a:xfrm rot="2596662">
            <a:off x="4468709" y="4420502"/>
            <a:ext cx="490330" cy="775252"/>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6803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fontScale="90000"/>
          </a:bodyPr>
          <a:lstStyle/>
          <a:p>
            <a:pPr algn="ctr"/>
            <a:r>
              <a:rPr lang="en-US" dirty="0"/>
              <a:t>Use of Force – Uploading Data </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1224793" y="2096064"/>
            <a:ext cx="10042764" cy="4271180"/>
          </a:xfrm>
        </p:spPr>
        <p:txBody>
          <a:bodyPr>
            <a:normAutofit fontScale="77500" lnSpcReduction="20000"/>
          </a:bodyPr>
          <a:lstStyle/>
          <a:p>
            <a:pPr>
              <a:buFont typeface="Wingdings" panose="05000000000000000000" pitchFamily="2" charset="2"/>
              <a:buChar char="Ø"/>
            </a:pPr>
            <a:r>
              <a:rPr lang="en-US" sz="3100" dirty="0">
                <a:solidFill>
                  <a:schemeClr val="tx1"/>
                </a:solidFill>
              </a:rPr>
              <a:t>Submitting from RMS generated file</a:t>
            </a:r>
          </a:p>
          <a:p>
            <a:pPr marL="1028700" lvl="1" indent="-571500" algn="l">
              <a:buFont typeface="Wingdings" panose="05000000000000000000" pitchFamily="2" charset="2"/>
              <a:buChar char="Ø"/>
            </a:pPr>
            <a:endParaRPr lang="en-US" sz="3100" b="1" dirty="0"/>
          </a:p>
          <a:p>
            <a:pPr>
              <a:buFont typeface="Wingdings" panose="05000000000000000000" pitchFamily="2" charset="2"/>
              <a:buChar char="Ø"/>
            </a:pPr>
            <a:r>
              <a:rPr lang="en-US" sz="3100" dirty="0"/>
              <a:t>File will upload and be validated for errors or warnings</a:t>
            </a:r>
          </a:p>
          <a:p>
            <a:pPr>
              <a:buFont typeface="Wingdings" panose="05000000000000000000" pitchFamily="2" charset="2"/>
              <a:buChar char="Ø"/>
            </a:pPr>
            <a:endParaRPr lang="en-US" sz="3100" dirty="0"/>
          </a:p>
          <a:p>
            <a:pPr>
              <a:buFont typeface="Wingdings" panose="05000000000000000000" pitchFamily="2" charset="2"/>
              <a:buChar char="Ø"/>
            </a:pPr>
            <a:r>
              <a:rPr lang="en-US" sz="3100" dirty="0"/>
              <a:t>If errors, correct and resubmit the incident(s)</a:t>
            </a:r>
          </a:p>
          <a:p>
            <a:pPr>
              <a:buFont typeface="Wingdings" panose="05000000000000000000" pitchFamily="2" charset="2"/>
              <a:buChar char="Ø"/>
            </a:pPr>
            <a:endParaRPr lang="en-US" sz="3100" dirty="0"/>
          </a:p>
          <a:p>
            <a:pPr>
              <a:buFont typeface="Wingdings" panose="05000000000000000000" pitchFamily="2" charset="2"/>
              <a:buChar char="Ø"/>
            </a:pPr>
            <a:r>
              <a:rPr lang="en-US" sz="3100" dirty="0"/>
              <a:t>If warnings, review the warned data to ensure that it is accurate</a:t>
            </a:r>
          </a:p>
          <a:p>
            <a:pPr lvl="1"/>
            <a:r>
              <a:rPr lang="en-US" sz="3100" dirty="0"/>
              <a:t>If not accurate, correct and resubmit</a:t>
            </a:r>
          </a:p>
          <a:p>
            <a:pPr lvl="1"/>
            <a:r>
              <a:rPr lang="en-US" sz="3100" dirty="0"/>
              <a:t>If accurate, notify your MIBRS Trainer to remove the warning</a:t>
            </a:r>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1618912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 Entry</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838200" y="1825625"/>
            <a:ext cx="3363686" cy="4351338"/>
          </a:xfrm>
        </p:spPr>
        <p:txBody>
          <a:bodyPr>
            <a:normAutofit/>
          </a:bodyPr>
          <a:lstStyle/>
          <a:p>
            <a:pPr>
              <a:buFont typeface="Wingdings" panose="05000000000000000000" pitchFamily="2" charset="2"/>
              <a:buChar char="Ø"/>
            </a:pPr>
            <a:r>
              <a:rPr lang="en-US" dirty="0">
                <a:solidFill>
                  <a:schemeClr val="tx1"/>
                </a:solidFill>
              </a:rPr>
              <a:t>Submitting through the direct entry portal</a:t>
            </a:r>
          </a:p>
          <a:p>
            <a:pPr>
              <a:buFont typeface="Wingdings" panose="05000000000000000000" pitchFamily="2" charset="2"/>
              <a:buChar char="Ø"/>
            </a:pPr>
            <a:endParaRPr lang="en-US" dirty="0">
              <a:solidFill>
                <a:schemeClr val="tx1"/>
              </a:solidFill>
            </a:endParaRPr>
          </a:p>
          <a:p>
            <a:pPr>
              <a:buFont typeface="Wingdings" panose="05000000000000000000" pitchFamily="2" charset="2"/>
              <a:buChar char="Ø"/>
            </a:pPr>
            <a:r>
              <a:rPr lang="en-US" dirty="0">
                <a:solidFill>
                  <a:schemeClr val="tx1"/>
                </a:solidFill>
              </a:rPr>
              <a:t>Access the entry portal following the same log in steps</a:t>
            </a:r>
          </a:p>
          <a:p>
            <a:pPr marL="1028700" lvl="1" indent="-571500" algn="l">
              <a:buFont typeface="Wingdings" panose="05000000000000000000" pitchFamily="2" charset="2"/>
              <a:buChar char="Ø"/>
            </a:pPr>
            <a:endParaRPr lang="en-US" sz="2200" dirty="0"/>
          </a:p>
          <a:p>
            <a:pPr marL="1028700" lvl="1" indent="-571500" algn="l">
              <a:buFont typeface="Wingdings" panose="05000000000000000000" pitchFamily="2" charset="2"/>
              <a:buChar char="Ø"/>
            </a:pPr>
            <a:endParaRPr lang="en-US" sz="3000" dirty="0">
              <a:solidFill>
                <a:schemeClr val="tx1"/>
              </a:solidFill>
            </a:endParaRPr>
          </a:p>
        </p:txBody>
      </p:sp>
      <p:pic>
        <p:nvPicPr>
          <p:cNvPr id="4" name="Picture 3">
            <a:extLst>
              <a:ext uri="{FF2B5EF4-FFF2-40B4-BE49-F238E27FC236}">
                <a16:creationId xmlns:a16="http://schemas.microsoft.com/office/drawing/2014/main" id="{DDB0DDF1-07CE-44A0-8EEC-4B74884149B6}"/>
              </a:ext>
            </a:extLst>
          </p:cNvPr>
          <p:cNvPicPr>
            <a:picLocks noChangeAspect="1"/>
          </p:cNvPicPr>
          <p:nvPr/>
        </p:nvPicPr>
        <p:blipFill rotWithShape="1">
          <a:blip r:embed="rId2"/>
          <a:srcRect t="9437" b="28899"/>
          <a:stretch/>
        </p:blipFill>
        <p:spPr>
          <a:xfrm>
            <a:off x="4685178" y="2325950"/>
            <a:ext cx="7131265" cy="3956107"/>
          </a:xfrm>
          <a:prstGeom prst="rect">
            <a:avLst/>
          </a:prstGeom>
        </p:spPr>
      </p:pic>
      <p:sp>
        <p:nvSpPr>
          <p:cNvPr id="6" name="Rectangle 5">
            <a:extLst>
              <a:ext uri="{FF2B5EF4-FFF2-40B4-BE49-F238E27FC236}">
                <a16:creationId xmlns:a16="http://schemas.microsoft.com/office/drawing/2014/main" id="{90237F2F-D4B1-4B0F-AB54-EB5A068D015E}"/>
              </a:ext>
            </a:extLst>
          </p:cNvPr>
          <p:cNvSpPr/>
          <p:nvPr/>
        </p:nvSpPr>
        <p:spPr>
          <a:xfrm>
            <a:off x="5323489" y="3216166"/>
            <a:ext cx="704449" cy="2871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410D9CB-298F-4481-823D-CF8933CAFA08}"/>
              </a:ext>
            </a:extLst>
          </p:cNvPr>
          <p:cNvSpPr/>
          <p:nvPr/>
        </p:nvSpPr>
        <p:spPr>
          <a:xfrm>
            <a:off x="5454117" y="3960190"/>
            <a:ext cx="772511" cy="21283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Down 7">
            <a:extLst>
              <a:ext uri="{FF2B5EF4-FFF2-40B4-BE49-F238E27FC236}">
                <a16:creationId xmlns:a16="http://schemas.microsoft.com/office/drawing/2014/main" id="{F8918D88-7139-4B34-9D4C-C7424173659F}"/>
              </a:ext>
            </a:extLst>
          </p:cNvPr>
          <p:cNvSpPr/>
          <p:nvPr/>
        </p:nvSpPr>
        <p:spPr>
          <a:xfrm rot="1201305">
            <a:off x="5840372" y="2642984"/>
            <a:ext cx="344556" cy="5433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Up 8">
            <a:extLst>
              <a:ext uri="{FF2B5EF4-FFF2-40B4-BE49-F238E27FC236}">
                <a16:creationId xmlns:a16="http://schemas.microsoft.com/office/drawing/2014/main" id="{70329234-EB72-4271-B56C-A9D7D55C2011}"/>
              </a:ext>
            </a:extLst>
          </p:cNvPr>
          <p:cNvSpPr/>
          <p:nvPr/>
        </p:nvSpPr>
        <p:spPr>
          <a:xfrm rot="1618590">
            <a:off x="5130361" y="4252556"/>
            <a:ext cx="386256" cy="602972"/>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0987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FA86F-5FAF-4EED-BBE3-AC2A9316DDAB}"/>
              </a:ext>
            </a:extLst>
          </p:cNvPr>
          <p:cNvSpPr>
            <a:spLocks noGrp="1"/>
          </p:cNvSpPr>
          <p:nvPr>
            <p:ph type="title"/>
          </p:nvPr>
        </p:nvSpPr>
        <p:spPr>
          <a:xfrm>
            <a:off x="0" y="1"/>
            <a:ext cx="12192000" cy="1200150"/>
          </a:xfrm>
        </p:spPr>
        <p:txBody>
          <a:bodyPr/>
          <a:lstStyle/>
          <a:p>
            <a:r>
              <a:rPr lang="en-US" sz="4400" cap="none" dirty="0"/>
              <a:t>CJIS AUDIT TOOL (CAT)</a:t>
            </a:r>
          </a:p>
        </p:txBody>
      </p:sp>
      <p:sp>
        <p:nvSpPr>
          <p:cNvPr id="3" name="Content Placeholder 2">
            <a:extLst>
              <a:ext uri="{FF2B5EF4-FFF2-40B4-BE49-F238E27FC236}">
                <a16:creationId xmlns:a16="http://schemas.microsoft.com/office/drawing/2014/main" id="{B800D0E2-2D13-4E2B-93A2-DCCEF22E7F43}"/>
              </a:ext>
            </a:extLst>
          </p:cNvPr>
          <p:cNvSpPr>
            <a:spLocks noGrp="1"/>
          </p:cNvSpPr>
          <p:nvPr>
            <p:ph idx="1"/>
          </p:nvPr>
        </p:nvSpPr>
        <p:spPr>
          <a:xfrm>
            <a:off x="674018" y="1114807"/>
            <a:ext cx="10843964" cy="3154679"/>
          </a:xfrm>
        </p:spPr>
        <p:txBody>
          <a:bodyPr>
            <a:normAutofit/>
          </a:bodyPr>
          <a:lstStyle/>
          <a:p>
            <a:pPr marL="0" indent="0">
              <a:buNone/>
            </a:pPr>
            <a:r>
              <a:rPr lang="en-US" sz="2800" dirty="0"/>
              <a:t>Effective July 1, 2022</a:t>
            </a:r>
          </a:p>
          <a:p>
            <a:pPr lvl="1">
              <a:buFont typeface="Courier New" panose="02070309020205020404" pitchFamily="49" charset="0"/>
              <a:buChar char="o"/>
            </a:pPr>
            <a:r>
              <a:rPr lang="en-US" sz="2800" dirty="0"/>
              <a:t>Electronic questionnaire sent for POC to complete before audit date</a:t>
            </a:r>
          </a:p>
          <a:p>
            <a:pPr marL="0" indent="0">
              <a:buNone/>
            </a:pPr>
            <a:r>
              <a:rPr lang="en-US" sz="2800" dirty="0"/>
              <a:t>Effective January 1, 2026</a:t>
            </a:r>
          </a:p>
          <a:p>
            <a:pPr lvl="1">
              <a:buFont typeface="Courier New" panose="02070309020205020404" pitchFamily="49" charset="0"/>
              <a:buChar char="o"/>
            </a:pPr>
            <a:r>
              <a:rPr lang="en-US" sz="2800" dirty="0"/>
              <a:t>Use of Force Audits started going out to agencies</a:t>
            </a:r>
          </a:p>
        </p:txBody>
      </p:sp>
      <p:pic>
        <p:nvPicPr>
          <p:cNvPr id="5" name="Picture 4">
            <a:extLst>
              <a:ext uri="{FF2B5EF4-FFF2-40B4-BE49-F238E27FC236}">
                <a16:creationId xmlns:a16="http://schemas.microsoft.com/office/drawing/2014/main" id="{500D8C9B-96D6-48EB-9202-2176EA881D58}"/>
              </a:ext>
            </a:extLst>
          </p:cNvPr>
          <p:cNvPicPr>
            <a:picLocks noChangeAspect="1"/>
          </p:cNvPicPr>
          <p:nvPr/>
        </p:nvPicPr>
        <p:blipFill>
          <a:blip r:embed="rId3"/>
          <a:stretch>
            <a:fillRect/>
          </a:stretch>
        </p:blipFill>
        <p:spPr>
          <a:xfrm>
            <a:off x="4052887" y="4227004"/>
            <a:ext cx="4086225" cy="2314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47493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p:txBody>
          <a:bodyPr>
            <a:normAutofit/>
          </a:bodyPr>
          <a:lstStyle/>
          <a:p>
            <a:pPr marL="571500" indent="-571500">
              <a:buFont typeface="Wingdings" panose="05000000000000000000" pitchFamily="2" charset="2"/>
              <a:buChar char="Ø"/>
            </a:pPr>
            <a:r>
              <a:rPr lang="en-US" dirty="0">
                <a:solidFill>
                  <a:schemeClr val="tx1"/>
                </a:solidFill>
              </a:rPr>
              <a:t>Submission demo</a:t>
            </a:r>
          </a:p>
          <a:p>
            <a:pPr marL="1028700" lvl="1" indent="-571500" algn="l">
              <a:buFont typeface="Wingdings" panose="05000000000000000000" pitchFamily="2" charset="2"/>
              <a:buChar char="Ø"/>
            </a:pPr>
            <a:r>
              <a:rPr lang="en-US" sz="2400" dirty="0">
                <a:solidFill>
                  <a:schemeClr val="tx1"/>
                </a:solidFill>
              </a:rPr>
              <a:t>Will </a:t>
            </a:r>
            <a:r>
              <a:rPr lang="en-US" sz="2400" dirty="0"/>
              <a:t>cover all information (data elements) required</a:t>
            </a:r>
          </a:p>
          <a:p>
            <a:pPr marL="1028700" lvl="1" indent="-571500" algn="l">
              <a:buFont typeface="Wingdings" panose="05000000000000000000" pitchFamily="2" charset="2"/>
              <a:buChar char="Ø"/>
            </a:pPr>
            <a:r>
              <a:rPr lang="en-US" sz="2400" dirty="0">
                <a:solidFill>
                  <a:schemeClr val="tx1"/>
                </a:solidFill>
              </a:rPr>
              <a:t>For the demo, please refer to: </a:t>
            </a:r>
          </a:p>
          <a:p>
            <a:pPr lvl="2"/>
            <a:r>
              <a:rPr lang="en-US" sz="2200" dirty="0"/>
              <a:t>Use of Force outline handbook </a:t>
            </a:r>
          </a:p>
          <a:p>
            <a:pPr lvl="3"/>
            <a:r>
              <a:rPr lang="en-US" dirty="0"/>
              <a:t>Additional technical resources are available on the Use of Force Resource tab on the Show Me Crime webpage</a:t>
            </a:r>
            <a:endParaRPr lang="en-US" dirty="0">
              <a:solidFill>
                <a:schemeClr val="tx1"/>
              </a:solidFill>
            </a:endParaRPr>
          </a:p>
          <a:p>
            <a:pPr marL="571500" indent="-571500">
              <a:buFont typeface="Wingdings" panose="05000000000000000000" pitchFamily="2" charset="2"/>
              <a:buChar char="Ø"/>
            </a:pPr>
            <a:endParaRPr lang="en-US" sz="3000" b="1" dirty="0">
              <a:solidFill>
                <a:schemeClr val="tx1"/>
              </a:solidFill>
            </a:endParaRPr>
          </a:p>
          <a:p>
            <a:pPr lvl="1" algn="l"/>
            <a:endParaRPr lang="en-US" sz="2200" dirty="0"/>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362578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838200" y="290371"/>
            <a:ext cx="10515600" cy="1893272"/>
          </a:xfrm>
        </p:spPr>
        <p:txBody>
          <a:bodyPr>
            <a:normAutofit/>
          </a:bodyPr>
          <a:lstStyle/>
          <a:p>
            <a:pPr algn="ctr"/>
            <a:r>
              <a:rPr lang="en-US" dirty="0"/>
              <a:t>Use of Force - Demo</a:t>
            </a:r>
          </a:p>
        </p:txBody>
      </p:sp>
      <p:sp>
        <p:nvSpPr>
          <p:cNvPr id="3" name="Subtitle 2">
            <a:extLst>
              <a:ext uri="{FF2B5EF4-FFF2-40B4-BE49-F238E27FC236}">
                <a16:creationId xmlns:a16="http://schemas.microsoft.com/office/drawing/2014/main" id="{7106D1ED-7B54-4F6A-8B20-DCA1EF48F1AF}"/>
              </a:ext>
            </a:extLst>
          </p:cNvPr>
          <p:cNvSpPr>
            <a:spLocks noGrp="1"/>
          </p:cNvSpPr>
          <p:nvPr>
            <p:ph type="body" idx="1"/>
          </p:nvPr>
        </p:nvSpPr>
        <p:spPr>
          <a:xfrm>
            <a:off x="981975" y="2486287"/>
            <a:ext cx="10515600" cy="3955455"/>
          </a:xfrm>
        </p:spPr>
        <p:txBody>
          <a:bodyPr>
            <a:normAutofit fontScale="85000" lnSpcReduction="20000"/>
          </a:bodyPr>
          <a:lstStyle/>
          <a:p>
            <a:pPr marL="571500" indent="-571500">
              <a:buFont typeface="Wingdings" panose="05000000000000000000" pitchFamily="2" charset="2"/>
              <a:buChar char="Ø"/>
            </a:pPr>
            <a:endParaRPr lang="en-US" sz="3000" b="1" dirty="0">
              <a:solidFill>
                <a:schemeClr val="tx1"/>
              </a:solidFill>
            </a:endParaRPr>
          </a:p>
          <a:p>
            <a:pPr marL="571500" indent="-571500">
              <a:buFont typeface="Wingdings" panose="05000000000000000000" pitchFamily="2" charset="2"/>
              <a:buChar char="Ø"/>
            </a:pPr>
            <a:endParaRPr lang="en-US" sz="3000" b="1" dirty="0">
              <a:solidFill>
                <a:schemeClr val="tx1"/>
              </a:solidFill>
            </a:endParaRPr>
          </a:p>
          <a:p>
            <a:pPr marL="0" indent="0" algn="ctr">
              <a:buNone/>
            </a:pPr>
            <a:r>
              <a:rPr lang="en-US" sz="3000" b="1" dirty="0">
                <a:solidFill>
                  <a:schemeClr val="tx1"/>
                </a:solidFill>
              </a:rPr>
              <a:t>Any questions before we begin? </a:t>
            </a:r>
          </a:p>
          <a:p>
            <a:pPr marL="0" indent="0" algn="ctr">
              <a:buNone/>
            </a:pPr>
            <a:endParaRPr lang="en-US" sz="4800" b="1" dirty="0">
              <a:solidFill>
                <a:schemeClr val="tx1"/>
              </a:solidFill>
            </a:endParaRPr>
          </a:p>
          <a:p>
            <a:pPr marL="342900" indent="-342900">
              <a:buFont typeface="Wingdings" panose="05000000000000000000" pitchFamily="2" charset="2"/>
              <a:buChar char="Ø"/>
            </a:pPr>
            <a:endParaRPr lang="en-US" sz="2000" b="1" dirty="0">
              <a:solidFill>
                <a:schemeClr val="tx1"/>
              </a:solidFill>
            </a:endParaRPr>
          </a:p>
          <a:p>
            <a:pPr marL="342900" indent="-342900">
              <a:buFont typeface="Wingdings" panose="05000000000000000000" pitchFamily="2" charset="2"/>
              <a:buChar char="Ø"/>
            </a:pPr>
            <a:endParaRPr lang="en-US" sz="2000" b="1" dirty="0">
              <a:solidFill>
                <a:schemeClr val="tx1"/>
              </a:solidFill>
            </a:endParaRPr>
          </a:p>
          <a:p>
            <a:pPr marL="342900" indent="-342900">
              <a:buFont typeface="Wingdings" panose="05000000000000000000" pitchFamily="2" charset="2"/>
              <a:buChar char="Ø"/>
            </a:pPr>
            <a:endParaRPr lang="en-US" sz="2000" b="1" dirty="0">
              <a:solidFill>
                <a:schemeClr val="tx1"/>
              </a:solidFill>
            </a:endParaRPr>
          </a:p>
          <a:p>
            <a:pPr marL="342900" indent="-342900">
              <a:buFont typeface="Wingdings" panose="05000000000000000000" pitchFamily="2" charset="2"/>
              <a:buChar char="Ø"/>
            </a:pPr>
            <a:r>
              <a:rPr lang="en-US" sz="2000" b="1" dirty="0">
                <a:solidFill>
                  <a:schemeClr val="tx1"/>
                </a:solidFill>
              </a:rPr>
              <a:t>You can always reach out to your CJIS Senior Program Specialist, contact info in handout</a:t>
            </a:r>
          </a:p>
          <a:p>
            <a:pPr lvl="1" algn="l"/>
            <a:endParaRPr lang="en-US" dirty="0"/>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4027723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4976029" y="1605147"/>
            <a:ext cx="6291528" cy="4748522"/>
          </a:xfrm>
        </p:spPr>
        <p:txBody>
          <a:bodyPr anchor="ctr">
            <a:normAutofit/>
          </a:bodyPr>
          <a:lstStyle/>
          <a:p>
            <a:pPr marL="571500" indent="-571500">
              <a:lnSpc>
                <a:spcPct val="110000"/>
              </a:lnSpc>
              <a:spcAft>
                <a:spcPts val="1200"/>
              </a:spcAft>
              <a:buFont typeface="Wingdings" panose="05000000000000000000" pitchFamily="2" charset="2"/>
              <a:buChar char="Ø"/>
            </a:pPr>
            <a:r>
              <a:rPr lang="en-US" cap="none" dirty="0"/>
              <a:t>Allows the agency data to guide the narrative</a:t>
            </a:r>
            <a:endParaRPr lang="en-US" dirty="0"/>
          </a:p>
          <a:p>
            <a:pPr marL="571500" indent="-571500">
              <a:lnSpc>
                <a:spcPct val="110000"/>
              </a:lnSpc>
              <a:spcAft>
                <a:spcPts val="1200"/>
              </a:spcAft>
              <a:buFont typeface="Wingdings" panose="05000000000000000000" pitchFamily="2" charset="2"/>
              <a:buChar char="Ø"/>
            </a:pPr>
            <a:r>
              <a:rPr lang="en-US" cap="none" dirty="0"/>
              <a:t>Allows for a clearer picture of Use of Force across the nation</a:t>
            </a:r>
            <a:endParaRPr lang="en-US" dirty="0"/>
          </a:p>
          <a:p>
            <a:pPr marL="571500" indent="-571500">
              <a:lnSpc>
                <a:spcPct val="110000"/>
              </a:lnSpc>
              <a:spcAft>
                <a:spcPts val="1200"/>
              </a:spcAft>
              <a:buFont typeface="Wingdings" panose="05000000000000000000" pitchFamily="2" charset="2"/>
              <a:buChar char="Ø"/>
            </a:pPr>
            <a:r>
              <a:rPr lang="en-US" dirty="0"/>
              <a:t>A</a:t>
            </a:r>
            <a:r>
              <a:rPr lang="en-US" cap="none" dirty="0"/>
              <a:t>llows for uniform data to be collected on </a:t>
            </a:r>
            <a:r>
              <a:rPr lang="en-US" dirty="0"/>
              <a:t>u</a:t>
            </a:r>
            <a:r>
              <a:rPr lang="en-US" cap="none" dirty="0"/>
              <a:t>se of </a:t>
            </a:r>
            <a:r>
              <a:rPr lang="en-US" dirty="0"/>
              <a:t>f</a:t>
            </a:r>
            <a:r>
              <a:rPr lang="en-US" cap="none" dirty="0"/>
              <a:t>orce</a:t>
            </a:r>
          </a:p>
          <a:p>
            <a:pPr marL="571500" indent="-571500">
              <a:lnSpc>
                <a:spcPct val="110000"/>
              </a:lnSpc>
              <a:spcAft>
                <a:spcPts val="1200"/>
              </a:spcAft>
              <a:buFont typeface="Wingdings" panose="05000000000000000000" pitchFamily="2" charset="2"/>
              <a:buChar char="Ø"/>
            </a:pPr>
            <a:r>
              <a:rPr lang="en-US" dirty="0"/>
              <a:t>Required by </a:t>
            </a:r>
            <a:r>
              <a:rPr lang="en-US" dirty="0" err="1"/>
              <a:t>RSMo</a:t>
            </a:r>
            <a:r>
              <a:rPr lang="en-US" dirty="0"/>
              <a:t> 590.1265 - </a:t>
            </a:r>
            <a:r>
              <a:rPr lang="en-US" u="sng" dirty="0"/>
              <a:t>“Police Use of Force Transparency Act of 2021”</a:t>
            </a:r>
          </a:p>
          <a:p>
            <a:pPr marL="571500" indent="-571500">
              <a:lnSpc>
                <a:spcPct val="110000"/>
              </a:lnSpc>
              <a:buFont typeface="Wingdings" panose="05000000000000000000" pitchFamily="2" charset="2"/>
              <a:buChar char="Ø"/>
            </a:pPr>
            <a:endParaRPr lang="en-US" sz="2200" u="sng" dirty="0"/>
          </a:p>
          <a:p>
            <a:pPr marL="571500" indent="-571500">
              <a:lnSpc>
                <a:spcPct val="110000"/>
              </a:lnSpc>
              <a:buFont typeface="Wingdings" panose="05000000000000000000" pitchFamily="2" charset="2"/>
              <a:buChar char="Ø"/>
            </a:pPr>
            <a:endParaRPr lang="en-US" sz="2200" b="1" dirty="0"/>
          </a:p>
        </p:txBody>
      </p:sp>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913796" y="927100"/>
            <a:ext cx="3418766" cy="4616450"/>
          </a:xfrm>
        </p:spPr>
        <p:txBody>
          <a:bodyPr>
            <a:normAutofit/>
          </a:bodyPr>
          <a:lstStyle/>
          <a:p>
            <a:r>
              <a:rPr lang="en-US" sz="4400" dirty="0"/>
              <a:t>What are the benefits?</a:t>
            </a:r>
          </a:p>
        </p:txBody>
      </p:sp>
    </p:spTree>
    <p:extLst>
      <p:ext uri="{BB962C8B-B14F-4D97-AF65-F5344CB8AC3E}">
        <p14:creationId xmlns:p14="http://schemas.microsoft.com/office/powerpoint/2010/main" val="266773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7106D1ED-7B54-4F6A-8B20-DCA1EF48F1AF}"/>
              </a:ext>
            </a:extLst>
          </p:cNvPr>
          <p:cNvSpPr>
            <a:spLocks noGrp="1"/>
          </p:cNvSpPr>
          <p:nvPr>
            <p:ph idx="1"/>
          </p:nvPr>
        </p:nvSpPr>
        <p:spPr>
          <a:xfrm>
            <a:off x="4976029" y="719092"/>
            <a:ext cx="6291528" cy="5637320"/>
          </a:xfrm>
        </p:spPr>
        <p:txBody>
          <a:bodyPr anchor="ctr">
            <a:noAutofit/>
          </a:bodyPr>
          <a:lstStyle/>
          <a:p>
            <a:pPr marL="571500" indent="-571500">
              <a:lnSpc>
                <a:spcPct val="110000"/>
              </a:lnSpc>
              <a:buFont typeface="Wingdings" panose="05000000000000000000" pitchFamily="2" charset="2"/>
              <a:buChar char="Ø"/>
            </a:pPr>
            <a:r>
              <a:rPr lang="en-US" cap="none" dirty="0"/>
              <a:t>Approved by the CJIS</a:t>
            </a:r>
            <a:r>
              <a:rPr lang="en-US" dirty="0"/>
              <a:t> A</a:t>
            </a:r>
            <a:r>
              <a:rPr lang="en-US" cap="none" dirty="0"/>
              <a:t>dvisory</a:t>
            </a:r>
            <a:r>
              <a:rPr lang="en-US" dirty="0"/>
              <a:t> P</a:t>
            </a:r>
            <a:r>
              <a:rPr lang="en-US" cap="none" dirty="0"/>
              <a:t>olicy</a:t>
            </a:r>
            <a:r>
              <a:rPr lang="en-US" dirty="0"/>
              <a:t> B</a:t>
            </a:r>
            <a:r>
              <a:rPr lang="en-US" cap="none" dirty="0"/>
              <a:t>oard (APB)</a:t>
            </a:r>
            <a:r>
              <a:rPr lang="en-US" dirty="0"/>
              <a:t> </a:t>
            </a:r>
            <a:r>
              <a:rPr lang="en-US" cap="none" dirty="0"/>
              <a:t>made up of our peers</a:t>
            </a:r>
          </a:p>
          <a:p>
            <a:pPr marL="571500" indent="-571500">
              <a:lnSpc>
                <a:spcPct val="110000"/>
              </a:lnSpc>
              <a:buFont typeface="Wingdings" panose="05000000000000000000" pitchFamily="2" charset="2"/>
              <a:buChar char="Ø"/>
            </a:pPr>
            <a:endParaRPr lang="en-US" dirty="0"/>
          </a:p>
          <a:p>
            <a:pPr marL="571500" indent="-571500">
              <a:lnSpc>
                <a:spcPct val="110000"/>
              </a:lnSpc>
              <a:buFont typeface="Wingdings" panose="05000000000000000000" pitchFamily="2" charset="2"/>
              <a:buChar char="Ø"/>
            </a:pPr>
            <a:r>
              <a:rPr lang="en-US" cap="none" dirty="0"/>
              <a:t>Endorsed by</a:t>
            </a:r>
            <a:r>
              <a:rPr lang="en-US" dirty="0"/>
              <a:t> </a:t>
            </a:r>
            <a:r>
              <a:rPr lang="en-US" cap="none" dirty="0"/>
              <a:t>International Association of Chiefs of Police (IACP) and the National Sheriff’s Association (NSA)</a:t>
            </a:r>
            <a:endParaRPr lang="en-US" dirty="0"/>
          </a:p>
          <a:p>
            <a:pPr marL="0" indent="0">
              <a:lnSpc>
                <a:spcPct val="110000"/>
              </a:lnSpc>
              <a:buNone/>
            </a:pPr>
            <a:endParaRPr lang="en-US" dirty="0"/>
          </a:p>
          <a:p>
            <a:pPr marL="0" indent="0">
              <a:lnSpc>
                <a:spcPct val="110000"/>
              </a:lnSpc>
              <a:buNone/>
            </a:pPr>
            <a:r>
              <a:rPr lang="en-US" sz="2000" dirty="0"/>
              <a:t>***</a:t>
            </a:r>
            <a:r>
              <a:rPr lang="en-US" sz="2000" cap="none" dirty="0"/>
              <a:t>Per the </a:t>
            </a:r>
            <a:r>
              <a:rPr lang="en-US" sz="2000" dirty="0"/>
              <a:t>FBI, </a:t>
            </a:r>
            <a:r>
              <a:rPr lang="en-US" sz="2000" cap="none" dirty="0"/>
              <a:t>this data will not </a:t>
            </a:r>
            <a:r>
              <a:rPr lang="en-US" sz="2000" u="sng" dirty="0"/>
              <a:t>“allow for the final disposition or adjudication of a use of force incident”</a:t>
            </a:r>
          </a:p>
        </p:txBody>
      </p:sp>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461643" y="927100"/>
            <a:ext cx="4003819" cy="4616450"/>
          </a:xfrm>
        </p:spPr>
        <p:txBody>
          <a:bodyPr>
            <a:normAutofit/>
          </a:bodyPr>
          <a:lstStyle/>
          <a:p>
            <a:r>
              <a:rPr lang="en-US" sz="4400" cap="none" dirty="0"/>
              <a:t>HOW WAS IT DEVELOPED?</a:t>
            </a:r>
          </a:p>
        </p:txBody>
      </p:sp>
    </p:spTree>
    <p:extLst>
      <p:ext uri="{BB962C8B-B14F-4D97-AF65-F5344CB8AC3E}">
        <p14:creationId xmlns:p14="http://schemas.microsoft.com/office/powerpoint/2010/main" val="1718470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818545" y="352426"/>
            <a:ext cx="10353761" cy="1326321"/>
          </a:xfrm>
        </p:spPr>
        <p:txBody>
          <a:bodyPr>
            <a:normAutofit/>
          </a:bodyPr>
          <a:lstStyle/>
          <a:p>
            <a:pPr algn="ctr"/>
            <a:r>
              <a:rPr lang="en-US" dirty="0"/>
              <a:t>Use of Force - Requirements</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1333499" y="1609725"/>
            <a:ext cx="9344025" cy="4895849"/>
          </a:xfrm>
        </p:spPr>
        <p:txBody>
          <a:bodyPr>
            <a:normAutofit/>
          </a:bodyPr>
          <a:lstStyle/>
          <a:p>
            <a:pPr marL="571500" indent="-571500" algn="l">
              <a:buFont typeface="Wingdings" panose="05000000000000000000" pitchFamily="2" charset="2"/>
              <a:buChar char="Ø"/>
            </a:pPr>
            <a:r>
              <a:rPr lang="en-US" b="1" u="sng" dirty="0"/>
              <a:t>Police Use of Force Transparency Act of 2021</a:t>
            </a:r>
          </a:p>
          <a:p>
            <a:pPr lvl="1"/>
            <a:r>
              <a:rPr lang="en-US" sz="2400" b="1" dirty="0"/>
              <a:t>590.1265.</a:t>
            </a:r>
            <a:r>
              <a:rPr lang="en-US" sz="2400" dirty="0"/>
              <a:t>  </a:t>
            </a:r>
            <a:r>
              <a:rPr lang="en-US" sz="2400" b="1" dirty="0"/>
              <a:t>Citation of law — definitions — use-of-force incidents reporting, standards and procedures — publication of report data — analysis report. </a:t>
            </a:r>
            <a:r>
              <a:rPr lang="en-US" b="1" dirty="0"/>
              <a:t>— </a:t>
            </a:r>
            <a:r>
              <a:rPr lang="en-US" dirty="0"/>
              <a:t>1.  The provisions of this section shall be known and may be cited as the "Police Use of Force Transparency Act of 2021". Starting on March 1, 2022, and at least annually thereafter, each law enforcement agency shall collect and report local data on use-of-force incidents involving peace officers to the National Use of Force Data Collection</a:t>
            </a:r>
            <a:endParaRPr lang="en-US" sz="2400" b="1" dirty="0"/>
          </a:p>
          <a:p>
            <a:pPr marL="571500" indent="-571500" algn="l">
              <a:buFont typeface="Wingdings" panose="05000000000000000000" pitchFamily="2" charset="2"/>
              <a:buChar char="Ø"/>
            </a:pPr>
            <a:r>
              <a:rPr lang="en-US" b="1" dirty="0"/>
              <a:t>Requires reporting of qualifying Use of Force Incidents by all Law Enforcement agencies in Missouri</a:t>
            </a:r>
          </a:p>
          <a:p>
            <a:pPr marL="571500" indent="-571500" algn="l">
              <a:buFont typeface="Wingdings" panose="05000000000000000000" pitchFamily="2" charset="2"/>
              <a:buChar char="Ø"/>
            </a:pPr>
            <a:endParaRPr lang="en-US" sz="2400" b="1" dirty="0"/>
          </a:p>
          <a:p>
            <a:pPr marL="571500" indent="-571500" algn="l">
              <a:buFont typeface="Wingdings" panose="05000000000000000000" pitchFamily="2" charset="2"/>
              <a:buChar char="Ø"/>
            </a:pPr>
            <a:endParaRPr lang="en-US" sz="2400" b="1" dirty="0"/>
          </a:p>
        </p:txBody>
      </p:sp>
    </p:spTree>
    <p:extLst>
      <p:ext uri="{BB962C8B-B14F-4D97-AF65-F5344CB8AC3E}">
        <p14:creationId xmlns:p14="http://schemas.microsoft.com/office/powerpoint/2010/main" val="2457657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38859A-4AD9-4310-926C-1C615668C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495299" y="285749"/>
            <a:ext cx="11039475" cy="4476751"/>
          </a:xfrm>
        </p:spPr>
        <p:txBody>
          <a:bodyPr anchor="ctr">
            <a:normAutofit/>
          </a:bodyPr>
          <a:lstStyle/>
          <a:p>
            <a:pPr marL="571500" indent="-571500">
              <a:lnSpc>
                <a:spcPct val="110000"/>
              </a:lnSpc>
              <a:buFont typeface="Wingdings" panose="05000000000000000000" pitchFamily="2" charset="2"/>
              <a:buChar char="Ø"/>
            </a:pPr>
            <a:r>
              <a:rPr lang="en-US" b="1" dirty="0"/>
              <a:t>Per </a:t>
            </a:r>
            <a:r>
              <a:rPr lang="en-US" b="1" dirty="0" err="1"/>
              <a:t>RSMo</a:t>
            </a:r>
            <a:r>
              <a:rPr lang="en-US" b="1" dirty="0"/>
              <a:t> 590.1265</a:t>
            </a:r>
            <a:endParaRPr lang="en-US" b="1" u="sng" dirty="0"/>
          </a:p>
          <a:p>
            <a:pPr marL="800100" lvl="1" indent="-342900">
              <a:lnSpc>
                <a:spcPct val="110000"/>
              </a:lnSpc>
              <a:buFont typeface="Wingdings" panose="05000000000000000000" pitchFamily="2" charset="2"/>
              <a:buChar char="§"/>
            </a:pPr>
            <a:r>
              <a:rPr lang="en-US" sz="2400" b="1" dirty="0"/>
              <a:t>"</a:t>
            </a:r>
            <a:r>
              <a:rPr lang="en-US" sz="2400" b="1" u="sng" dirty="0"/>
              <a:t>Law enforcement agency</a:t>
            </a:r>
            <a:r>
              <a:rPr lang="en-US" sz="2400" b="1" dirty="0"/>
              <a:t>", </a:t>
            </a:r>
            <a:r>
              <a:rPr lang="en-US" sz="2400" cap="none" dirty="0"/>
              <a:t>defined in  section </a:t>
            </a:r>
            <a:r>
              <a:rPr lang="en-US" sz="2400" dirty="0" err="1"/>
              <a:t>RSMo</a:t>
            </a:r>
            <a:r>
              <a:rPr lang="en-US" sz="2400" dirty="0"/>
              <a:t> 590.1040 as:</a:t>
            </a:r>
          </a:p>
          <a:p>
            <a:pPr lvl="2">
              <a:lnSpc>
                <a:spcPct val="110000"/>
              </a:lnSpc>
              <a:buFont typeface="Wingdings" panose="05000000000000000000" pitchFamily="2" charset="2"/>
              <a:buChar char="Ø"/>
            </a:pPr>
            <a:r>
              <a:rPr lang="en-US" sz="2400" dirty="0"/>
              <a:t>Any public agency that employs law enforcement personnel Includes any Local, County and State Officers including Marshalls and Special Agents</a:t>
            </a:r>
            <a:endParaRPr lang="en-US" b="1" dirty="0"/>
          </a:p>
          <a:p>
            <a:pPr marL="800100" lvl="1" indent="-342900">
              <a:lnSpc>
                <a:spcPct val="110000"/>
              </a:lnSpc>
              <a:buFont typeface="Wingdings" panose="05000000000000000000" pitchFamily="2" charset="2"/>
              <a:buChar char="§"/>
            </a:pPr>
            <a:r>
              <a:rPr lang="en-US" sz="2400" b="1" dirty="0"/>
              <a:t>"</a:t>
            </a:r>
            <a:r>
              <a:rPr lang="en-US" sz="2400" b="1" u="sng" dirty="0"/>
              <a:t>Peace officer</a:t>
            </a:r>
            <a:r>
              <a:rPr lang="en-US" sz="2400" dirty="0"/>
              <a:t>", </a:t>
            </a:r>
            <a:r>
              <a:rPr lang="en-US" sz="2400" cap="none" dirty="0"/>
              <a:t>defined in section 590.010 as: </a:t>
            </a:r>
            <a:endParaRPr lang="en-US" sz="2400" dirty="0"/>
          </a:p>
          <a:p>
            <a:pPr marL="1257300" lvl="2" indent="-342900">
              <a:lnSpc>
                <a:spcPct val="110000"/>
              </a:lnSpc>
              <a:buFont typeface="Wingdings" panose="05000000000000000000" pitchFamily="2" charset="2"/>
              <a:buChar char="Ø"/>
            </a:pPr>
            <a:r>
              <a:rPr lang="en-US" sz="2400" dirty="0"/>
              <a:t>A law enforcement officer of the state or any political subdivision of the state with the power of arrest for violation of criminal code or declared or deemed a peace officer by state statute</a:t>
            </a:r>
          </a:p>
          <a:p>
            <a:pPr marL="0" indent="0">
              <a:lnSpc>
                <a:spcPct val="110000"/>
              </a:lnSpc>
              <a:buNone/>
            </a:pPr>
            <a:endParaRPr lang="en-US" sz="1100" b="1" dirty="0"/>
          </a:p>
        </p:txBody>
      </p:sp>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913795" y="4922079"/>
            <a:ext cx="10353761" cy="1326321"/>
          </a:xfrm>
        </p:spPr>
        <p:txBody>
          <a:bodyPr>
            <a:normAutofit/>
          </a:bodyPr>
          <a:lstStyle/>
          <a:p>
            <a:r>
              <a:rPr lang="en-US" dirty="0"/>
              <a:t>Use of Force - Definitions</a:t>
            </a:r>
          </a:p>
        </p:txBody>
      </p:sp>
    </p:spTree>
    <p:extLst>
      <p:ext uri="{BB962C8B-B14F-4D97-AF65-F5344CB8AC3E}">
        <p14:creationId xmlns:p14="http://schemas.microsoft.com/office/powerpoint/2010/main" val="3347618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a:xfrm>
            <a:off x="919119" y="304800"/>
            <a:ext cx="10353761" cy="1326321"/>
          </a:xfrm>
        </p:spPr>
        <p:txBody>
          <a:bodyPr>
            <a:normAutofit fontScale="90000"/>
          </a:bodyPr>
          <a:lstStyle/>
          <a:p>
            <a:pPr algn="ctr"/>
            <a:r>
              <a:rPr lang="en-US" dirty="0"/>
              <a:t>What Qualifies as an Incident? </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a:xfrm>
            <a:off x="729843" y="1781174"/>
            <a:ext cx="10939244" cy="4638675"/>
          </a:xfrm>
        </p:spPr>
        <p:txBody>
          <a:bodyPr>
            <a:normAutofit/>
          </a:bodyPr>
          <a:lstStyle/>
          <a:p>
            <a:pPr marL="571500" indent="-571500">
              <a:buFont typeface="Wingdings" panose="05000000000000000000" pitchFamily="2" charset="2"/>
              <a:buChar char="Ø"/>
            </a:pPr>
            <a:r>
              <a:rPr lang="en-US" dirty="0"/>
              <a:t>P</a:t>
            </a:r>
            <a:r>
              <a:rPr lang="en-US" dirty="0">
                <a:solidFill>
                  <a:schemeClr val="tx1"/>
                </a:solidFill>
              </a:rPr>
              <a:t>olice </a:t>
            </a:r>
            <a:r>
              <a:rPr lang="en-US" dirty="0"/>
              <a:t>U</a:t>
            </a:r>
            <a:r>
              <a:rPr lang="en-US" dirty="0">
                <a:solidFill>
                  <a:schemeClr val="tx1"/>
                </a:solidFill>
              </a:rPr>
              <a:t>se of Force </a:t>
            </a:r>
            <a:r>
              <a:rPr lang="en-US" dirty="0"/>
              <a:t>T</a:t>
            </a:r>
            <a:r>
              <a:rPr lang="en-US" dirty="0">
                <a:solidFill>
                  <a:schemeClr val="tx1"/>
                </a:solidFill>
              </a:rPr>
              <a:t>ransparency </a:t>
            </a:r>
            <a:r>
              <a:rPr lang="en-US" dirty="0"/>
              <a:t>A</a:t>
            </a:r>
            <a:r>
              <a:rPr lang="en-US" dirty="0">
                <a:solidFill>
                  <a:schemeClr val="tx1"/>
                </a:solidFill>
              </a:rPr>
              <a:t>ct of 2021 - Reporting </a:t>
            </a:r>
            <a:r>
              <a:rPr lang="en-US" cap="none" dirty="0">
                <a:solidFill>
                  <a:schemeClr val="tx1"/>
                </a:solidFill>
              </a:rPr>
              <a:t>Requirements</a:t>
            </a:r>
          </a:p>
          <a:p>
            <a:pPr marL="457200" lvl="1" indent="0">
              <a:buNone/>
            </a:pPr>
            <a:r>
              <a:rPr lang="en-US" sz="2400" dirty="0"/>
              <a:t> </a:t>
            </a:r>
            <a:r>
              <a:rPr lang="en-US" sz="2400" dirty="0">
                <a:solidFill>
                  <a:schemeClr val="tx1"/>
                </a:solidFill>
                <a:effectLst/>
              </a:rPr>
              <a:t>USE OF FORCE INCIDENT </a:t>
            </a:r>
            <a:r>
              <a:rPr lang="en-US" sz="2400" dirty="0">
                <a:solidFill>
                  <a:schemeClr val="tx1"/>
                </a:solidFill>
              </a:rPr>
              <a:t>is defined as:</a:t>
            </a:r>
          </a:p>
          <a:p>
            <a:pPr lvl="2" algn="l">
              <a:lnSpc>
                <a:spcPct val="150000"/>
              </a:lnSpc>
              <a:buFont typeface="Wingdings" panose="05000000000000000000" pitchFamily="2" charset="2"/>
              <a:buChar char="ü"/>
            </a:pPr>
            <a:r>
              <a:rPr lang="en-US" sz="2400" dirty="0"/>
              <a:t>A fatality occurs that is connected to a use of force by a peace officer:</a:t>
            </a:r>
          </a:p>
          <a:p>
            <a:pPr lvl="2" algn="l">
              <a:lnSpc>
                <a:spcPct val="150000"/>
              </a:lnSpc>
              <a:buFont typeface="Wingdings" panose="05000000000000000000" pitchFamily="2" charset="2"/>
              <a:buChar char="ü"/>
            </a:pPr>
            <a:r>
              <a:rPr lang="en-US" sz="2400" dirty="0"/>
              <a:t>Serious bodily injury occurs that is connected to a use of </a:t>
            </a:r>
            <a:r>
              <a:rPr lang="en-US" sz="2400" dirty="0">
                <a:solidFill>
                  <a:schemeClr val="tx1"/>
                </a:solidFill>
              </a:rPr>
              <a:t>force by a peace </a:t>
            </a:r>
            <a:r>
              <a:rPr lang="en-US" sz="2400" dirty="0">
                <a:solidFill>
                  <a:schemeClr val="tx1"/>
                </a:solidFill>
                <a:effectLst/>
              </a:rPr>
              <a:t>officer</a:t>
            </a:r>
            <a:r>
              <a:rPr lang="en-US" sz="2400" dirty="0">
                <a:solidFill>
                  <a:schemeClr val="tx1"/>
                </a:solidFill>
              </a:rPr>
              <a:t>;</a:t>
            </a:r>
          </a:p>
          <a:p>
            <a:pPr lvl="2" algn="l">
              <a:lnSpc>
                <a:spcPct val="150000"/>
              </a:lnSpc>
              <a:buFont typeface="Wingdings" panose="05000000000000000000" pitchFamily="2" charset="2"/>
              <a:buChar char="ü"/>
            </a:pPr>
            <a:r>
              <a:rPr lang="en-US" sz="2400" dirty="0"/>
              <a:t>In the absence of death or serious physical injury, a peace officer discharges a firearm at, or in the direction of a person(s)</a:t>
            </a:r>
          </a:p>
        </p:txBody>
      </p:sp>
    </p:spTree>
    <p:extLst>
      <p:ext uri="{BB962C8B-B14F-4D97-AF65-F5344CB8AC3E}">
        <p14:creationId xmlns:p14="http://schemas.microsoft.com/office/powerpoint/2010/main" val="2409647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D3A-4064-46EE-ADE4-99B1BBAC7AE2}"/>
              </a:ext>
            </a:extLst>
          </p:cNvPr>
          <p:cNvSpPr>
            <a:spLocks noGrp="1"/>
          </p:cNvSpPr>
          <p:nvPr>
            <p:ph type="title"/>
          </p:nvPr>
        </p:nvSpPr>
        <p:spPr/>
        <p:txBody>
          <a:bodyPr>
            <a:normAutofit/>
          </a:bodyPr>
          <a:lstStyle/>
          <a:p>
            <a:pPr algn="ctr"/>
            <a:r>
              <a:rPr lang="en-US" dirty="0"/>
              <a:t>Use of Force Data</a:t>
            </a:r>
          </a:p>
        </p:txBody>
      </p:sp>
      <p:sp>
        <p:nvSpPr>
          <p:cNvPr id="3" name="Subtitle 2">
            <a:extLst>
              <a:ext uri="{FF2B5EF4-FFF2-40B4-BE49-F238E27FC236}">
                <a16:creationId xmlns:a16="http://schemas.microsoft.com/office/drawing/2014/main" id="{7106D1ED-7B54-4F6A-8B20-DCA1EF48F1AF}"/>
              </a:ext>
            </a:extLst>
          </p:cNvPr>
          <p:cNvSpPr>
            <a:spLocks noGrp="1"/>
          </p:cNvSpPr>
          <p:nvPr>
            <p:ph idx="1"/>
          </p:nvPr>
        </p:nvSpPr>
        <p:spPr/>
        <p:txBody>
          <a:bodyPr>
            <a:normAutofit fontScale="77500" lnSpcReduction="20000"/>
          </a:bodyPr>
          <a:lstStyle/>
          <a:p>
            <a:pPr marL="457200" indent="-457200">
              <a:buFont typeface="Wingdings" panose="05000000000000000000" pitchFamily="2" charset="2"/>
              <a:buChar char="Ø"/>
            </a:pPr>
            <a:r>
              <a:rPr lang="en-US" sz="3000" dirty="0">
                <a:solidFill>
                  <a:schemeClr val="tx1"/>
                </a:solidFill>
              </a:rPr>
              <a:t>Who owns the data?</a:t>
            </a:r>
          </a:p>
          <a:p>
            <a:pPr marL="457200" indent="-457200">
              <a:buFont typeface="Wingdings" panose="05000000000000000000" pitchFamily="2" charset="2"/>
              <a:buChar char="Ø"/>
            </a:pPr>
            <a:endParaRPr lang="en-US" sz="3000" dirty="0">
              <a:solidFill>
                <a:schemeClr val="tx1"/>
              </a:solidFill>
            </a:endParaRPr>
          </a:p>
          <a:p>
            <a:pPr lvl="1" algn="l"/>
            <a:r>
              <a:rPr lang="en-US" sz="3000" dirty="0"/>
              <a:t>The agency owns the data</a:t>
            </a:r>
          </a:p>
          <a:p>
            <a:pPr lvl="2">
              <a:buFont typeface="Wingdings" panose="05000000000000000000" pitchFamily="2" charset="2"/>
              <a:buChar char="§"/>
            </a:pPr>
            <a:r>
              <a:rPr lang="en-US" sz="2800" dirty="0"/>
              <a:t>MSHP merely serves as a conduit </a:t>
            </a:r>
          </a:p>
          <a:p>
            <a:pPr lvl="1" algn="l"/>
            <a:endParaRPr lang="en-US" sz="3000" dirty="0"/>
          </a:p>
          <a:p>
            <a:pPr lvl="1" algn="l"/>
            <a:r>
              <a:rPr lang="en-US" sz="3000" dirty="0">
                <a:solidFill>
                  <a:schemeClr val="tx1"/>
                </a:solidFill>
              </a:rPr>
              <a:t>The agency will be able to </a:t>
            </a:r>
            <a:r>
              <a:rPr lang="en-US" sz="3000" dirty="0"/>
              <a:t>update </a:t>
            </a:r>
            <a:r>
              <a:rPr lang="en-US" sz="3000" dirty="0">
                <a:solidFill>
                  <a:schemeClr val="tx1"/>
                </a:solidFill>
              </a:rPr>
              <a:t>data</a:t>
            </a:r>
          </a:p>
          <a:p>
            <a:pPr lvl="2">
              <a:buFont typeface="Wingdings" panose="05000000000000000000" pitchFamily="2" charset="2"/>
              <a:buChar char="§"/>
            </a:pPr>
            <a:r>
              <a:rPr lang="en-US" sz="2600" dirty="0"/>
              <a:t>An agency unable to provide some information, such as officer characteristics may submit incomplete reports with some data as “pending” or “unknown.”</a:t>
            </a:r>
            <a:r>
              <a:rPr lang="en-US" sz="2600" dirty="0">
                <a:solidFill>
                  <a:schemeClr val="tx1"/>
                </a:solidFill>
              </a:rPr>
              <a:t> </a:t>
            </a:r>
          </a:p>
          <a:p>
            <a:pPr lvl="1" algn="l"/>
            <a:endParaRPr lang="en-US" sz="2200" dirty="0"/>
          </a:p>
          <a:p>
            <a:pPr marL="1028700" lvl="1" indent="-571500" algn="l">
              <a:buFont typeface="Wingdings" panose="05000000000000000000" pitchFamily="2" charset="2"/>
              <a:buChar char="Ø"/>
            </a:pPr>
            <a:endParaRPr lang="en-US" sz="3000" dirty="0">
              <a:solidFill>
                <a:schemeClr val="tx1"/>
              </a:solidFill>
            </a:endParaRPr>
          </a:p>
        </p:txBody>
      </p:sp>
    </p:spTree>
    <p:extLst>
      <p:ext uri="{BB962C8B-B14F-4D97-AF65-F5344CB8AC3E}">
        <p14:creationId xmlns:p14="http://schemas.microsoft.com/office/powerpoint/2010/main" val="850814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501a39-8066-43e8-b940-b5870815fc56">
      <Terms xmlns="http://schemas.microsoft.com/office/infopath/2007/PartnerControls"/>
    </lcf76f155ced4ddcb4097134ff3c332f>
    <TaxCatchAll xmlns="4edf8c8f-2321-436e-9ad9-b361938d6a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E09D4FD494964A84BF8775013DF87A" ma:contentTypeVersion="13" ma:contentTypeDescription="Create a new document." ma:contentTypeScope="" ma:versionID="b93fc417d512dbe8a67db8ec16fd6efd">
  <xsd:schema xmlns:xsd="http://www.w3.org/2001/XMLSchema" xmlns:xs="http://www.w3.org/2001/XMLSchema" xmlns:p="http://schemas.microsoft.com/office/2006/metadata/properties" xmlns:ns2="59501a39-8066-43e8-b940-b5870815fc56" xmlns:ns3="4edf8c8f-2321-436e-9ad9-b361938d6a1f" targetNamespace="http://schemas.microsoft.com/office/2006/metadata/properties" ma:root="true" ma:fieldsID="762ef1db8cda62a86c8d395dec4060ff" ns2:_="" ns3:_="">
    <xsd:import namespace="59501a39-8066-43e8-b940-b5870815fc56"/>
    <xsd:import namespace="4edf8c8f-2321-436e-9ad9-b361938d6a1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01a39-8066-43e8-b940-b5870815fc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b22ccd7-a54f-4487-a7bf-ebfd7e4be19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df8c8f-2321-436e-9ad9-b361938d6a1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60d6b8e-52f7-4d9c-b24d-09bb5bbb32fc}" ma:internalName="TaxCatchAll" ma:showField="CatchAllData" ma:web="4edf8c8f-2321-436e-9ad9-b361938d6a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48093E-4A2E-4DCC-AD16-7C375402988E}">
  <ds:schemaRefs>
    <ds:schemaRef ds:uri="http://schemas.microsoft.com/office/2006/metadata/properties"/>
    <ds:schemaRef ds:uri="http://schemas.microsoft.com/office/infopath/2007/PartnerControls"/>
    <ds:schemaRef ds:uri="59501a39-8066-43e8-b940-b5870815fc56"/>
    <ds:schemaRef ds:uri="4edf8c8f-2321-436e-9ad9-b361938d6a1f"/>
  </ds:schemaRefs>
</ds:datastoreItem>
</file>

<file path=customXml/itemProps2.xml><?xml version="1.0" encoding="utf-8"?>
<ds:datastoreItem xmlns:ds="http://schemas.openxmlformats.org/officeDocument/2006/customXml" ds:itemID="{86BF62C9-A6E0-4FAC-96F7-8143267197A5}">
  <ds:schemaRefs>
    <ds:schemaRef ds:uri="http://schemas.microsoft.com/sharepoint/v3/contenttype/forms"/>
  </ds:schemaRefs>
</ds:datastoreItem>
</file>

<file path=customXml/itemProps3.xml><?xml version="1.0" encoding="utf-8"?>
<ds:datastoreItem xmlns:ds="http://schemas.openxmlformats.org/officeDocument/2006/customXml" ds:itemID="{567CA038-2727-4F1A-95E1-CB6E0A4982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501a39-8066-43e8-b940-b5870815fc56"/>
    <ds:schemaRef ds:uri="4edf8c8f-2321-436e-9ad9-b361938d6a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Damask</Template>
  <TotalTime>1531</TotalTime>
  <Words>1902</Words>
  <Application>Microsoft Office PowerPoint</Application>
  <PresentationFormat>Widescreen</PresentationFormat>
  <Paragraphs>222</Paragraphs>
  <Slides>35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Courier New</vt:lpstr>
      <vt:lpstr>Francois One</vt:lpstr>
      <vt:lpstr>Times New Roman</vt:lpstr>
      <vt:lpstr>Wingdings</vt:lpstr>
      <vt:lpstr>Damask</vt:lpstr>
      <vt:lpstr>Use of Force Data Collection</vt:lpstr>
      <vt:lpstr>PowerPoint Presentation</vt:lpstr>
      <vt:lpstr>CJIS Staff </vt:lpstr>
      <vt:lpstr>What are the benefits?</vt:lpstr>
      <vt:lpstr>HOW WAS IT DEVELOPED?</vt:lpstr>
      <vt:lpstr>Use of Force - Requirements</vt:lpstr>
      <vt:lpstr>Use of Force - Definitions</vt:lpstr>
      <vt:lpstr>What Qualifies as an Incident? </vt:lpstr>
      <vt:lpstr>Use of Force Data</vt:lpstr>
      <vt:lpstr>How will this data be used/reported? </vt:lpstr>
      <vt:lpstr>Registration process</vt:lpstr>
      <vt:lpstr>How to Get Access</vt:lpstr>
      <vt:lpstr>Use of Force - Registration</vt:lpstr>
      <vt:lpstr>PowerPoint Presentation</vt:lpstr>
      <vt:lpstr>PowerPoint Presentation</vt:lpstr>
      <vt:lpstr>How to remove a mibrs/uof user</vt:lpstr>
      <vt:lpstr>When did Submissions begin? </vt:lpstr>
      <vt:lpstr>SUBMISSION REQUIREMENTS</vt:lpstr>
      <vt:lpstr>Let’s Break Down the Details</vt:lpstr>
      <vt:lpstr>Do you have a qualifying incident?</vt:lpstr>
      <vt:lpstr>USE OF FORCE - DEFINITIONS</vt:lpstr>
      <vt:lpstr>Use of Force - Definitions</vt:lpstr>
      <vt:lpstr>Use of Force - Definitions</vt:lpstr>
      <vt:lpstr>Now that I know I have an incident what do I do?</vt:lpstr>
      <vt:lpstr>Use of Force - Submissions</vt:lpstr>
      <vt:lpstr>Use of Force</vt:lpstr>
      <vt:lpstr>Use of Force – Uploading Data</vt:lpstr>
      <vt:lpstr>Use of Force – Uploading Data</vt:lpstr>
      <vt:lpstr>Use of Force – Uploading Data</vt:lpstr>
      <vt:lpstr>Use of Force – Uploading Data</vt:lpstr>
      <vt:lpstr>Use of Force – Uploading Data </vt:lpstr>
      <vt:lpstr>Use of Force - Entry</vt:lpstr>
      <vt:lpstr>CJIS AUDIT TOOL (CAT)</vt:lpstr>
      <vt:lpstr>Use of force</vt:lpstr>
      <vt:lpstr>Use of Force - Demo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force</dc:title>
  <dc:creator>Cline, Scott</dc:creator>
  <cp:lastModifiedBy>Thurman, Kevin</cp:lastModifiedBy>
  <cp:revision>169</cp:revision>
  <cp:lastPrinted>2022-01-18T19:52:52Z</cp:lastPrinted>
  <dcterms:created xsi:type="dcterms:W3CDTF">2022-01-03T15:13:17Z</dcterms:created>
  <dcterms:modified xsi:type="dcterms:W3CDTF">2026-07-01T12:26:31Z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0x0101003EE09D4FD494964A84BF8775013DF87A</vt:lpwstr>
  </property>
  <property fmtid="{D5CDD505-2E9C-101B-9397-08002B2CF9AE}" pid="3" name="MediaServiceImageTags">
    <vt:lpwstr/>
  </property>
</Properties>
</file>